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56" r:id="rId2"/>
    <p:sldId id="260" r:id="rId3"/>
    <p:sldId id="261" r:id="rId4"/>
    <p:sldId id="258" r:id="rId5"/>
    <p:sldId id="292" r:id="rId6"/>
    <p:sldId id="263" r:id="rId7"/>
    <p:sldId id="274" r:id="rId8"/>
    <p:sldId id="278" r:id="rId9"/>
    <p:sldId id="277" r:id="rId10"/>
    <p:sldId id="275" r:id="rId11"/>
    <p:sldId id="284" r:id="rId12"/>
    <p:sldId id="276" r:id="rId13"/>
    <p:sldId id="264" r:id="rId14"/>
    <p:sldId id="297" r:id="rId15"/>
    <p:sldId id="304" r:id="rId16"/>
    <p:sldId id="265" r:id="rId17"/>
    <p:sldId id="285" r:id="rId18"/>
    <p:sldId id="286" r:id="rId19"/>
    <p:sldId id="302" r:id="rId20"/>
    <p:sldId id="287" r:id="rId21"/>
    <p:sldId id="303" r:id="rId22"/>
    <p:sldId id="267" r:id="rId23"/>
    <p:sldId id="268" r:id="rId24"/>
    <p:sldId id="269" r:id="rId25"/>
    <p:sldId id="299" r:id="rId26"/>
    <p:sldId id="289" r:id="rId27"/>
    <p:sldId id="270" r:id="rId28"/>
    <p:sldId id="271" r:id="rId29"/>
    <p:sldId id="280" r:id="rId30"/>
    <p:sldId id="282" r:id="rId31"/>
    <p:sldId id="279" r:id="rId32"/>
    <p:sldId id="291" r:id="rId33"/>
    <p:sldId id="30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63636"/>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02" autoAdjust="0"/>
  </p:normalViewPr>
  <p:slideViewPr>
    <p:cSldViewPr showGuides="1">
      <p:cViewPr varScale="1">
        <p:scale>
          <a:sx n="81" d="100"/>
          <a:sy n="81" d="100"/>
        </p:scale>
        <p:origin x="1459" y="53"/>
      </p:cViewPr>
      <p:guideLst>
        <p:guide orient="horz" pos="2160"/>
        <p:guide pos="2880"/>
        <p:guide pos="144"/>
        <p:guide pos="5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2" d="100"/>
          <a:sy n="92" d="100"/>
        </p:scale>
        <p:origin x="-378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627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a:defRPr sz="1200"/>
            </a:lvl1pPr>
          </a:lstStyle>
          <a:p>
            <a:fld id="{0DDA3D3F-FA3A-43FB-819B-B918D157AE16}" type="datetimeFigureOut">
              <a:rPr lang="en-US" smtClean="0"/>
              <a:t>4/23/2024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a:defRPr sz="1200"/>
            </a:lvl1pPr>
          </a:lstStyle>
          <a:p>
            <a:fld id="{D039F434-8BE4-4208-A27E-B9B0B17D628A}" type="slidenum">
              <a:rPr lang="en-US" smtClean="0"/>
              <a:t>‹#›</a:t>
            </a:fld>
            <a:endParaRPr lang="en-US"/>
          </a:p>
        </p:txBody>
      </p:sp>
    </p:spTree>
    <p:extLst>
      <p:ext uri="{BB962C8B-B14F-4D97-AF65-F5344CB8AC3E}">
        <p14:creationId xmlns:p14="http://schemas.microsoft.com/office/powerpoint/2010/main" val="144726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39F434-8BE4-4208-A27E-B9B0B17D628A}" type="slidenum">
              <a:rPr lang="en-US" smtClean="0"/>
              <a:t>11</a:t>
            </a:fld>
            <a:endParaRPr lang="en-US"/>
          </a:p>
        </p:txBody>
      </p:sp>
    </p:spTree>
    <p:extLst>
      <p:ext uri="{BB962C8B-B14F-4D97-AF65-F5344CB8AC3E}">
        <p14:creationId xmlns:p14="http://schemas.microsoft.com/office/powerpoint/2010/main" val="2926126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Underwater.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10000" contrast="10000"/>
          </a:blip>
          <a:srcRect b="17288"/>
          <a:stretch/>
        </p:blipFill>
        <p:spPr>
          <a:xfrm>
            <a:off x="3628" y="0"/>
            <a:ext cx="9140372" cy="5040087"/>
          </a:xfrm>
          <a:prstGeom prst="rect">
            <a:avLst/>
          </a:prstGeom>
          <a:effectLst>
            <a:reflection blurRad="6350" stA="50000" endA="275" endPos="40000" dist="101600" dir="5400000" sy="-100000" algn="bl" rotWithShape="0"/>
          </a:effectLst>
        </p:spPr>
      </p:pic>
      <p:sp>
        <p:nvSpPr>
          <p:cNvPr id="2" name="Title 1"/>
          <p:cNvSpPr>
            <a:spLocks noGrp="1"/>
          </p:cNvSpPr>
          <p:nvPr>
            <p:ph type="ctrTitle"/>
          </p:nvPr>
        </p:nvSpPr>
        <p:spPr>
          <a:xfrm>
            <a:off x="228600" y="762000"/>
            <a:ext cx="86868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a:t>Click to edit Master title style</a:t>
            </a:r>
          </a:p>
        </p:txBody>
      </p:sp>
      <p:sp>
        <p:nvSpPr>
          <p:cNvPr id="3" name="Subtitle 2"/>
          <p:cNvSpPr>
            <a:spLocks noGrp="1"/>
          </p:cNvSpPr>
          <p:nvPr>
            <p:ph type="subTitle" idx="1"/>
          </p:nvPr>
        </p:nvSpPr>
        <p:spPr>
          <a:xfrm>
            <a:off x="1371600" y="2927874"/>
            <a:ext cx="6400800" cy="1752600"/>
          </a:xfrm>
        </p:spPr>
        <p:txBody>
          <a:bodyPr/>
          <a:lstStyle>
            <a:lvl1pPr marL="0" indent="0" algn="ctr">
              <a:buNone/>
              <a:defRPr>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56701E-279D-4010-B6E0-739AA257620B}"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281333727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a:t>Click to edit Master title style</a:t>
            </a:r>
          </a:p>
        </p:txBody>
      </p:sp>
      <p:sp>
        <p:nvSpPr>
          <p:cNvPr id="3" name="Vertical Text Placeholder 2"/>
          <p:cNvSpPr>
            <a:spLocks noGrp="1"/>
          </p:cNvSpPr>
          <p:nvPr>
            <p:ph type="body" orient="vert" idx="1"/>
          </p:nvPr>
        </p:nvSpPr>
        <p:spPr>
          <a:xfrm>
            <a:off x="228600" y="1369488"/>
            <a:ext cx="8686800" cy="492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6701E-279D-4010-B6E0-739AA257620B}"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316112788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
        <p:nvSpPr>
          <p:cNvPr id="2" name="Vertical Title 1"/>
          <p:cNvSpPr>
            <a:spLocks noGrp="1"/>
          </p:cNvSpPr>
          <p:nvPr>
            <p:ph type="title" orient="vert"/>
          </p:nvPr>
        </p:nvSpPr>
        <p:spPr>
          <a:xfrm>
            <a:off x="6846348" y="79956"/>
            <a:ext cx="2057400" cy="5851525"/>
          </a:xfrm>
        </p:spPr>
        <p:txBody>
          <a:bodyPr vert="eaVert"/>
          <a:lstStyle>
            <a:lvl1pPr algn="l">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228600" y="79956"/>
            <a:ext cx="646534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6701E-279D-4010-B6E0-739AA257620B}"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113917656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a:t>Click to edit Master title style</a:t>
            </a:r>
          </a:p>
        </p:txBody>
      </p:sp>
      <p:sp>
        <p:nvSpPr>
          <p:cNvPr id="3" name="Content Placeholder 2"/>
          <p:cNvSpPr>
            <a:spLocks noGrp="1"/>
          </p:cNvSpPr>
          <p:nvPr>
            <p:ph idx="1"/>
          </p:nvPr>
        </p:nvSpPr>
        <p:spPr>
          <a:xfrm>
            <a:off x="228600" y="1380246"/>
            <a:ext cx="86868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6701E-279D-4010-B6E0-739AA257620B}"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382579085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33942" b="17288"/>
          <a:stretch/>
        </p:blipFill>
        <p:spPr>
          <a:xfrm>
            <a:off x="3628" y="0"/>
            <a:ext cx="9140372" cy="2971800"/>
          </a:xfrm>
          <a:prstGeom prst="rect">
            <a:avLst/>
          </a:prstGeom>
          <a:effectLst>
            <a:reflection blurRad="6350" stA="50000" endPos="95000" dist="101600" dir="5400000" sy="-100000" algn="bl" rotWithShape="0"/>
          </a:effectLst>
        </p:spPr>
      </p:pic>
      <p:sp>
        <p:nvSpPr>
          <p:cNvPr id="2" name="Title 1"/>
          <p:cNvSpPr>
            <a:spLocks noGrp="1"/>
          </p:cNvSpPr>
          <p:nvPr>
            <p:ph type="title"/>
          </p:nvPr>
        </p:nvSpPr>
        <p:spPr>
          <a:xfrm>
            <a:off x="228600" y="4624387"/>
            <a:ext cx="8686799" cy="1362075"/>
          </a:xfrm>
        </p:spPr>
        <p:txBody>
          <a:bodyPr anchor="t"/>
          <a:lstStyle>
            <a:lvl1pPr algn="l">
              <a:defRPr sz="4000" b="1" cap="all">
                <a:solidFill>
                  <a:schemeClr val="tx1"/>
                </a:solidFill>
                <a:effectLst>
                  <a:reflection blurRad="6350" stA="25000" endPos="45500" dir="5400000" sy="-100000" algn="bl" rotWithShape="0"/>
                </a:effectLst>
              </a:defRPr>
            </a:lvl1pPr>
          </a:lstStyle>
          <a:p>
            <a:r>
              <a:rPr lang="en-US"/>
              <a:t>Click to edit Master title style</a:t>
            </a:r>
          </a:p>
        </p:txBody>
      </p:sp>
      <p:sp>
        <p:nvSpPr>
          <p:cNvPr id="3" name="Text Placeholder 2"/>
          <p:cNvSpPr>
            <a:spLocks noGrp="1"/>
          </p:cNvSpPr>
          <p:nvPr>
            <p:ph type="body" idx="1"/>
          </p:nvPr>
        </p:nvSpPr>
        <p:spPr>
          <a:xfrm>
            <a:off x="228600" y="3124200"/>
            <a:ext cx="8686799"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6701E-279D-4010-B6E0-739AA257620B}"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112421521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a:t>Click to edit Master title style</a:t>
            </a:r>
          </a:p>
        </p:txBody>
      </p:sp>
      <p:sp>
        <p:nvSpPr>
          <p:cNvPr id="3" name="Content Placeholder 2"/>
          <p:cNvSpPr>
            <a:spLocks noGrp="1"/>
          </p:cNvSpPr>
          <p:nvPr>
            <p:ph sz="half" idx="1"/>
          </p:nvPr>
        </p:nvSpPr>
        <p:spPr>
          <a:xfrm>
            <a:off x="240254" y="1371600"/>
            <a:ext cx="4255546"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6701E-279D-4010-B6E0-739AA257620B}"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115967565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a:t>Click to edit Master title style</a:t>
            </a:r>
          </a:p>
        </p:txBody>
      </p:sp>
      <p:sp>
        <p:nvSpPr>
          <p:cNvPr id="3" name="Text Placeholder 2"/>
          <p:cNvSpPr>
            <a:spLocks noGrp="1"/>
          </p:cNvSpPr>
          <p:nvPr>
            <p:ph type="body" idx="1"/>
          </p:nvPr>
        </p:nvSpPr>
        <p:spPr>
          <a:xfrm>
            <a:off x="228600" y="137496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2014722"/>
            <a:ext cx="4268788" cy="4297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496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14722"/>
            <a:ext cx="4270375" cy="4297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6701E-279D-4010-B6E0-739AA257620B}"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345834447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a:t>Click to edit Master title style</a:t>
            </a:r>
          </a:p>
        </p:txBody>
      </p:sp>
      <p:sp>
        <p:nvSpPr>
          <p:cNvPr id="3" name="Date Placeholder 2"/>
          <p:cNvSpPr>
            <a:spLocks noGrp="1"/>
          </p:cNvSpPr>
          <p:nvPr>
            <p:ph type="dt" sz="half" idx="10"/>
          </p:nvPr>
        </p:nvSpPr>
        <p:spPr/>
        <p:txBody>
          <a:bodyPr/>
          <a:lstStyle/>
          <a:p>
            <a:fld id="{2056701E-279D-4010-B6E0-739AA257620B}"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308062502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
        <p:nvSpPr>
          <p:cNvPr id="2" name="Date Placeholder 1"/>
          <p:cNvSpPr>
            <a:spLocks noGrp="1"/>
          </p:cNvSpPr>
          <p:nvPr>
            <p:ph type="dt" sz="half" idx="10"/>
          </p:nvPr>
        </p:nvSpPr>
        <p:spPr/>
        <p:txBody>
          <a:bodyPr/>
          <a:lstStyle/>
          <a:p>
            <a:fld id="{2056701E-279D-4010-B6E0-739AA257620B}"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203996576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
        <p:nvSpPr>
          <p:cNvPr id="2" name="Title 1"/>
          <p:cNvSpPr>
            <a:spLocks noGrp="1"/>
          </p:cNvSpPr>
          <p:nvPr>
            <p:ph type="title"/>
          </p:nvPr>
        </p:nvSpPr>
        <p:spPr>
          <a:xfrm>
            <a:off x="228600" y="54684"/>
            <a:ext cx="3236913" cy="1162050"/>
          </a:xfrm>
        </p:spPr>
        <p:txBody>
          <a:bodyPr anchor="b"/>
          <a:lstStyle>
            <a:lvl1pPr algn="l">
              <a:defRPr sz="20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54684"/>
            <a:ext cx="5340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1216734"/>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6701E-279D-4010-B6E0-739AA257620B}"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326467678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3628" y="5943600"/>
            <a:ext cx="9140372" cy="805542"/>
          </a:xfrm>
          <a:prstGeom prst="rect">
            <a:avLst/>
          </a:prstGeom>
          <a:effectLst/>
        </p:spPr>
      </p:pic>
      <p:sp>
        <p:nvSpPr>
          <p:cNvPr id="2" name="Title 1"/>
          <p:cNvSpPr>
            <a:spLocks noGrp="1"/>
          </p:cNvSpPr>
          <p:nvPr>
            <p:ph type="title"/>
          </p:nvPr>
        </p:nvSpPr>
        <p:spPr>
          <a:xfrm>
            <a:off x="1792288" y="4416425"/>
            <a:ext cx="54864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228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9831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6701E-279D-4010-B6E0-739AA257620B}"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B2CEA-3D82-4BDD-9400-F0522953981D}" type="slidenum">
              <a:rPr lang="en-US" smtClean="0"/>
              <a:t>‹#›</a:t>
            </a:fld>
            <a:endParaRPr lang="en-US"/>
          </a:p>
        </p:txBody>
      </p:sp>
    </p:spTree>
    <p:extLst>
      <p:ext uri="{BB962C8B-B14F-4D97-AF65-F5344CB8AC3E}">
        <p14:creationId xmlns:p14="http://schemas.microsoft.com/office/powerpoint/2010/main" val="228417613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Underwater.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a:lum bright="-10000" contrast="10000"/>
          </a:blip>
          <a:srcRect t="62763" b="17288"/>
          <a:stretch/>
        </p:blipFill>
        <p:spPr>
          <a:xfrm>
            <a:off x="3628" y="0"/>
            <a:ext cx="9140372" cy="1215573"/>
          </a:xfrm>
          <a:prstGeom prst="rect">
            <a:avLst/>
          </a:prstGeom>
          <a:effectLst>
            <a:reflection blurRad="6350" stA="25000" endPos="95000" dist="101600" dir="5400000" sy="-100000" algn="bl" rotWithShape="0"/>
          </a:effectLst>
        </p:spPr>
      </p:pic>
      <p:sp>
        <p:nvSpPr>
          <p:cNvPr id="2" name="Title Placeholder 1"/>
          <p:cNvSpPr>
            <a:spLocks noGrp="1"/>
          </p:cNvSpPr>
          <p:nvPr>
            <p:ph type="title"/>
          </p:nvPr>
        </p:nvSpPr>
        <p:spPr>
          <a:xfrm>
            <a:off x="228600" y="47172"/>
            <a:ext cx="8686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369998"/>
            <a:ext cx="86868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6701E-279D-4010-B6E0-739AA257620B}" type="datetimeFigureOut">
              <a:rPr lang="en-US" smtClean="0"/>
              <a:t>4/23/2024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B2CEA-3D82-4BDD-9400-F0522953981D}" type="slidenum">
              <a:rPr lang="en-US" smtClean="0"/>
              <a:t>‹#›</a:t>
            </a:fld>
            <a:endParaRPr lang="en-US"/>
          </a:p>
        </p:txBody>
      </p:sp>
    </p:spTree>
    <p:extLst>
      <p:ext uri="{BB962C8B-B14F-4D97-AF65-F5344CB8AC3E}">
        <p14:creationId xmlns:p14="http://schemas.microsoft.com/office/powerpoint/2010/main" val="76888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txStyles>
    <p:title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deerparkseal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deerparkseals.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eerparkseal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sz="3600" dirty="0"/>
          </a:p>
          <a:p>
            <a:endParaRPr lang="en-US" sz="3600" dirty="0"/>
          </a:p>
        </p:txBody>
      </p:sp>
      <p:pic>
        <p:nvPicPr>
          <p:cNvPr id="6" name="Picture 5"/>
          <p:cNvPicPr>
            <a:picLocks noChangeAspect="1"/>
          </p:cNvPicPr>
          <p:nvPr/>
        </p:nvPicPr>
        <p:blipFill>
          <a:blip r:embed="rId2">
            <a:clrChange>
              <a:clrFrom>
                <a:srgbClr val="FFFFFF"/>
              </a:clrFrom>
              <a:clrTo>
                <a:srgbClr val="FFFFFF">
                  <a:alpha val="0"/>
                </a:srgbClr>
              </a:clrTo>
            </a:clrChange>
            <a:duotone>
              <a:prstClr val="black"/>
              <a:srgbClr val="90F42C">
                <a:tint val="45000"/>
                <a:satMod val="40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16469" y="339804"/>
            <a:ext cx="8511061" cy="4275832"/>
          </a:xfrm>
          <a:prstGeom prst="rect">
            <a:avLst/>
          </a:prstGeom>
          <a:solidFill>
            <a:schemeClr val="tx2"/>
          </a:solidFill>
          <a:ln>
            <a:solidFill>
              <a:srgbClr val="0066FF"/>
            </a:solidFill>
          </a:ln>
        </p:spPr>
      </p:pic>
      <p:sp>
        <p:nvSpPr>
          <p:cNvPr id="8" name="TextBox 7"/>
          <p:cNvSpPr txBox="1"/>
          <p:nvPr/>
        </p:nvSpPr>
        <p:spPr>
          <a:xfrm>
            <a:off x="1371600" y="5410200"/>
            <a:ext cx="617220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600" b="1" dirty="0">
                <a:ln w="0"/>
                <a:effectLst>
                  <a:outerShdw blurRad="38100" dist="19050" dir="2700000" algn="tl" rotWithShape="0">
                    <a:schemeClr val="dk1">
                      <a:alpha val="40000"/>
                    </a:schemeClr>
                  </a:outerShdw>
                </a:effectLst>
              </a:rPr>
              <a:t>2024 Season</a:t>
            </a:r>
          </a:p>
        </p:txBody>
      </p:sp>
    </p:spTree>
    <p:extLst>
      <p:ext uri="{BB962C8B-B14F-4D97-AF65-F5344CB8AC3E}">
        <p14:creationId xmlns:p14="http://schemas.microsoft.com/office/powerpoint/2010/main" val="163044883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Practice Expectations</a:t>
            </a:r>
          </a:p>
        </p:txBody>
      </p:sp>
      <p:sp>
        <p:nvSpPr>
          <p:cNvPr id="3" name="Content Placeholder 2"/>
          <p:cNvSpPr>
            <a:spLocks noGrp="1"/>
          </p:cNvSpPr>
          <p:nvPr>
            <p:ph idx="1"/>
          </p:nvPr>
        </p:nvSpPr>
        <p:spPr/>
        <p:txBody>
          <a:bodyPr>
            <a:normAutofit lnSpcReduction="10000"/>
          </a:bodyPr>
          <a:lstStyle/>
          <a:p>
            <a:pPr marL="0" indent="0" algn="ctr">
              <a:buNone/>
            </a:pPr>
            <a:r>
              <a:rPr lang="en-US" sz="4000" b="1" dirty="0"/>
              <a:t>Need to Speak with a Coach?</a:t>
            </a:r>
          </a:p>
          <a:p>
            <a:pPr>
              <a:spcBef>
                <a:spcPts val="1200"/>
              </a:spcBef>
            </a:pPr>
            <a:r>
              <a:rPr lang="en-US" dirty="0"/>
              <a:t>If you need to speak to a coach, please try to do so </a:t>
            </a:r>
            <a:r>
              <a:rPr lang="en-US" u="sng" dirty="0"/>
              <a:t>before</a:t>
            </a:r>
            <a:r>
              <a:rPr lang="en-US" dirty="0"/>
              <a:t> practice or </a:t>
            </a:r>
            <a:r>
              <a:rPr lang="en-US" u="sng" dirty="0"/>
              <a:t>after</a:t>
            </a:r>
            <a:r>
              <a:rPr lang="en-US" dirty="0"/>
              <a:t> practice. </a:t>
            </a:r>
          </a:p>
          <a:p>
            <a:pPr>
              <a:spcBef>
                <a:spcPts val="1200"/>
              </a:spcBef>
            </a:pPr>
            <a:r>
              <a:rPr lang="en-US" dirty="0"/>
              <a:t>The coaches are responsible for a large number of swimmers during practice sessions, plus a lot must be accomplished during practice. For these reasons, please do not hold conferences with the coaches during a practice. The coaches will be more than happy to talk to you before or after practice. </a:t>
            </a:r>
            <a:endParaRPr lang="en-US" b="1" dirty="0"/>
          </a:p>
          <a:p>
            <a:pPr marL="0" indent="0">
              <a:buNone/>
            </a:pPr>
            <a:endParaRPr lang="en-US" dirty="0"/>
          </a:p>
          <a:p>
            <a:endParaRPr lang="en-US" dirty="0"/>
          </a:p>
        </p:txBody>
      </p:sp>
    </p:spTree>
    <p:extLst>
      <p:ext uri="{BB962C8B-B14F-4D97-AF65-F5344CB8AC3E}">
        <p14:creationId xmlns:p14="http://schemas.microsoft.com/office/powerpoint/2010/main" val="247646360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Parent Expectations</a:t>
            </a:r>
          </a:p>
        </p:txBody>
      </p:sp>
      <p:sp>
        <p:nvSpPr>
          <p:cNvPr id="3" name="Content Placeholder 2"/>
          <p:cNvSpPr>
            <a:spLocks noGrp="1"/>
          </p:cNvSpPr>
          <p:nvPr>
            <p:ph idx="1"/>
          </p:nvPr>
        </p:nvSpPr>
        <p:spPr/>
        <p:txBody>
          <a:bodyPr>
            <a:normAutofit/>
          </a:bodyPr>
          <a:lstStyle/>
          <a:p>
            <a:pPr>
              <a:spcBef>
                <a:spcPts val="1200"/>
              </a:spcBef>
            </a:pPr>
            <a:r>
              <a:rPr lang="en-US" dirty="0"/>
              <a:t>Exercise your role: </a:t>
            </a:r>
          </a:p>
          <a:p>
            <a:pPr lvl="2">
              <a:spcBef>
                <a:spcPts val="0"/>
              </a:spcBef>
            </a:pPr>
            <a:r>
              <a:rPr lang="en-US" sz="2400" dirty="0"/>
              <a:t>Swimmers = Swim</a:t>
            </a:r>
          </a:p>
          <a:p>
            <a:pPr lvl="2">
              <a:spcBef>
                <a:spcPts val="0"/>
              </a:spcBef>
            </a:pPr>
            <a:r>
              <a:rPr lang="en-US" sz="2400" dirty="0"/>
              <a:t>Coaches = Coach</a:t>
            </a:r>
          </a:p>
          <a:p>
            <a:pPr lvl="2">
              <a:spcBef>
                <a:spcPts val="0"/>
              </a:spcBef>
            </a:pPr>
            <a:r>
              <a:rPr lang="en-US" dirty="0"/>
              <a:t>Officials = Officiate</a:t>
            </a:r>
          </a:p>
          <a:p>
            <a:pPr lvl="2">
              <a:spcBef>
                <a:spcPts val="0"/>
              </a:spcBef>
            </a:pPr>
            <a:r>
              <a:rPr lang="en-US" b="1" dirty="0"/>
              <a:t>Parents = Swimmer’s Biggest Fan</a:t>
            </a:r>
          </a:p>
          <a:p>
            <a:pPr>
              <a:spcBef>
                <a:spcPts val="1200"/>
              </a:spcBef>
            </a:pPr>
            <a:r>
              <a:rPr lang="en-US" dirty="0"/>
              <a:t>Contact a Board member to discuss issues with other swimmers, parents, officials or coaches.</a:t>
            </a:r>
          </a:p>
          <a:p>
            <a:pPr>
              <a:spcBef>
                <a:spcPts val="1200"/>
              </a:spcBef>
            </a:pPr>
            <a:r>
              <a:rPr lang="en-US" dirty="0"/>
              <a:t>All children must be supervised.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48402785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Practice Expectations</a:t>
            </a:r>
          </a:p>
        </p:txBody>
      </p:sp>
      <p:sp>
        <p:nvSpPr>
          <p:cNvPr id="3" name="Content Placeholder 2"/>
          <p:cNvSpPr>
            <a:spLocks noGrp="1"/>
          </p:cNvSpPr>
          <p:nvPr>
            <p:ph idx="1"/>
          </p:nvPr>
        </p:nvSpPr>
        <p:spPr>
          <a:xfrm>
            <a:off x="228600" y="1752600"/>
            <a:ext cx="8686800" cy="4258554"/>
          </a:xfrm>
        </p:spPr>
        <p:txBody>
          <a:bodyPr>
            <a:normAutofit fontScale="85000" lnSpcReduction="10000"/>
          </a:bodyPr>
          <a:lstStyle/>
          <a:p>
            <a:pPr marL="0" indent="0" algn="ctr">
              <a:buNone/>
            </a:pPr>
            <a:r>
              <a:rPr lang="en-US" sz="4200" b="1" dirty="0"/>
              <a:t>Can swimmers attend any practice session? </a:t>
            </a:r>
          </a:p>
          <a:p>
            <a:pPr>
              <a:spcBef>
                <a:spcPts val="1200"/>
              </a:spcBef>
            </a:pPr>
            <a:r>
              <a:rPr lang="en-US" sz="3300" dirty="0"/>
              <a:t>We allocate our coaching staff to the pools/sessions based on how many have signed up for each session. </a:t>
            </a:r>
          </a:p>
          <a:p>
            <a:pPr>
              <a:spcBef>
                <a:spcPts val="1200"/>
              </a:spcBef>
            </a:pPr>
            <a:r>
              <a:rPr lang="en-US" sz="3300" dirty="0"/>
              <a:t>Please remember that the practices run back to back and we have limited time available in the pools. You can help us fully use the limited time available for practice by arriving and departing promptly. </a:t>
            </a:r>
          </a:p>
        </p:txBody>
      </p:sp>
    </p:spTree>
    <p:extLst>
      <p:ext uri="{BB962C8B-B14F-4D97-AF65-F5344CB8AC3E}">
        <p14:creationId xmlns:p14="http://schemas.microsoft.com/office/powerpoint/2010/main" val="86238554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Swimmer Files</a:t>
            </a:r>
          </a:p>
        </p:txBody>
      </p:sp>
      <p:sp>
        <p:nvSpPr>
          <p:cNvPr id="3" name="Content Placeholder 2"/>
          <p:cNvSpPr>
            <a:spLocks noGrp="1"/>
          </p:cNvSpPr>
          <p:nvPr>
            <p:ph idx="1"/>
          </p:nvPr>
        </p:nvSpPr>
        <p:spPr/>
        <p:txBody>
          <a:bodyPr/>
          <a:lstStyle/>
          <a:p>
            <a:pPr>
              <a:spcBef>
                <a:spcPts val="1800"/>
              </a:spcBef>
              <a:buFont typeface="Wingdings" panose="05000000000000000000" pitchFamily="2" charset="2"/>
              <a:buChar char="Ø"/>
            </a:pPr>
            <a:r>
              <a:rPr lang="en-US" dirty="0"/>
              <a:t>File folders located at Deer Park Junior High pool</a:t>
            </a:r>
          </a:p>
          <a:p>
            <a:pPr>
              <a:spcBef>
                <a:spcPts val="1800"/>
              </a:spcBef>
              <a:buFont typeface="Wingdings" panose="05000000000000000000" pitchFamily="2" charset="2"/>
              <a:buChar char="Ø"/>
            </a:pPr>
            <a:r>
              <a:rPr lang="en-US" dirty="0"/>
              <a:t>Each swimmer has their own file </a:t>
            </a:r>
          </a:p>
          <a:p>
            <a:pPr>
              <a:spcBef>
                <a:spcPts val="1800"/>
              </a:spcBef>
              <a:buFont typeface="Wingdings" panose="05000000000000000000" pitchFamily="2" charset="2"/>
              <a:buChar char="Ø"/>
            </a:pPr>
            <a:r>
              <a:rPr lang="en-US" dirty="0"/>
              <a:t>Will contain ribbons and any other information sent home with swimmers</a:t>
            </a:r>
          </a:p>
          <a:p>
            <a:pPr>
              <a:spcBef>
                <a:spcPts val="1800"/>
              </a:spcBef>
              <a:buFont typeface="Wingdings" panose="05000000000000000000" pitchFamily="2" charset="2"/>
              <a:buChar char="Ø"/>
            </a:pPr>
            <a:r>
              <a:rPr lang="en-US" dirty="0"/>
              <a:t>Please check the files weekly if not more often</a:t>
            </a:r>
          </a:p>
          <a:p>
            <a:pPr>
              <a:spcBef>
                <a:spcPts val="1800"/>
              </a:spcBef>
              <a:buFont typeface="Wingdings" panose="05000000000000000000" pitchFamily="2" charset="2"/>
              <a:buChar char="Ø"/>
            </a:pPr>
            <a:r>
              <a:rPr lang="en-US" dirty="0"/>
              <a:t>Any ribbons left in the files at the end of the season will be thrown away</a:t>
            </a:r>
          </a:p>
        </p:txBody>
      </p:sp>
    </p:spTree>
    <p:extLst>
      <p:ext uri="{BB962C8B-B14F-4D97-AF65-F5344CB8AC3E}">
        <p14:creationId xmlns:p14="http://schemas.microsoft.com/office/powerpoint/2010/main" val="163458072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FF00"/>
                </a:solidFill>
              </a:rPr>
              <a:t>2024 Team Suit</a:t>
            </a:r>
          </a:p>
        </p:txBody>
      </p:sp>
      <p:sp>
        <p:nvSpPr>
          <p:cNvPr id="3" name="AutoShape 2" descr="data:image/jpeg;base64,/9j/4AAQSkZJRgABAQEAYABgAAD//gA7Q1JFQVRPUjogZ2QtanBlZyB2MS4wICh1c2luZyBJSkcgSlBFRyB2NjIpLCBxdWFsaXR5ID0gODAK/9sAQwAGBAUGBQQGBgUGBwcGCAoQCgoJCQoUDg8MEBcUGBgXFBYWGh0lHxobIxwWFiAsICMmJykqKRkfLTAtKDAlKCko/9sAQwEHBwcKCAoTCgoTKBoWGigoKCgoKCgoKCgoKCgoKCgoKCgoKCgoKCgoKCgoKCgoKCgoKCgoKCgoKCgoKCgoKCgo/8IAEQgD6ATiAwEiAAIRAQMRAf/EABwAAQACAwEBAQAAAAAAAAAAAAAFBgMEBwIBCP/EABkBAQADAQEAAAAAAAAAAAAAAAABAgMEBf/aAAwDAQACEAMQAAAB6oAAAAAAAAAAAAAAAAAAAAAAAAAAAAAAAAAAAAAAAAAAAAAAAAAAAAAAAAAAAAAAAAAAAAAAAAAAAAAAAAAAAAAAAAAAAAAAAAAAAAAAAAAAAAAAAAAYzIgYouaifS9KhLkw8+gAAAAAAAAAAAAAAAAAAAAAAAAAAAAAAAAAAAAAAAAAAAAAAAAAAAAAAAAAAAAAAAAAAAAAAAABijOPFzosz1I5rbLmK9r2kc7qHc/hwC82jnZ1fc4B0MvjFlAAAAAAABSiX5/TsxYLJJ2853cOYbB14AAAAAAAAAAAAAAAAAAAAAAAAAAAAAAAAAAAAAAAAAAAAAAAAAAAAAAAAAACB1uQH3oMrbzz6AAAB8+is8s7zrnFur8/qqP0IqVtSAAAAA+fdAr/AB7Y1TZ7fG2wHg5Dhh7cdRAAAAAAAAAAAAAAAAAAAAAAAAAAAAAAAAAAAAAAAAAAAAAAAAAAAAAAAAAAhZHiZGdd1bqfPoAAAAAAeObdM8n546tAUg/RKo24AAAAchvfDz7eal302PoKdZuEkf2jlXfD0AAAAAAAAAAAAAAAAAAAAAAAAAAAAAAAAAAAAAAAAAAAAAAAAAAAAAAAAB49UgrVU0d2Y7rKcx6bE/QAAAAAAAY+P9k0Tg/aePekd8au0kAB8UooMB8kjod+x5R5+8+K5VUsX2+ePYAAAAAAAAAAAAAAAAAAAAAAAAAAAAAAAAAAAAAAAAAAAAAAAAAAAAAAAAPhg4PeqD157UZi2bVy904HZeLbs7x7AAAAAAAAKvxj9HclPvWfzj2ctAHyD50dG4rpeT71Hln6IN36jiM4tt6Zl7bo2k+gAAAAAAAAAAAAAAAAAAAAAAAAAAAAAAAAAAAAAAAAAAAAAAAAAAAAAAAARsjyzStM1bVEehhF629YcbQPy01jKbh1f86TvNt3BAzp9AAAAAAA0d2NOFSG9WjtHPqtnmMHzNab0q+n1HnV89L9H/nPseHRbeJTNJPnU4zqAAAAAAAAAAAAAAAAAAAAAAAAAAAAAAAAAAAAAAAAAAAAAAAAAAAAAAAAAA+fcBAc50Ynvwz6XuYhEY9nRpf7sb90yio5t2N1zj7HUsnL0dYtHCcUP0Y4JNJ7E5dlOmOaYTqH3k0cdp1uF6Ux2Gt1Td0y14myxG1PWL46Y1LJLQM522tZp3XnrGtJ0zk6/m/HeuDrzWzV7Me8gAAAAAAAAAAAAAAAAAAAAAAAAAAAAAAAAAAAAAAAAAAAAAAAAAAAAAAAAAfKJbOXa5wGLcje/Hxr+dzm19ZbNF6ZRfv1FaX95ta0cV9bLO47ZVeKslaz19ZMd1sqGS8w22WHbh9CU/Fa+ppbcs8TYd+aKw2CraxtaHjcjbNj3pqMdXNGxKlopcvix3S+KV1ypEdZaz5Xb1m+8T7blqAAAAAAAAAAAAAAAAAAAAAAAAAAAAAAAAAAAAAAAAAAAAAAAAAAAAAAAAA+fYeYplB29X1+bza6fu1ierfzNefOXTw5W+2SqzvHeb1I/H0ZRuPxny28Y9no2ccykOlRt8q7qRHmt5KIzbG0yk5UtzbCW08WXSNKPwWC2mC1RcffnlI7FgrMnHamXPfdzTe9OPiPj8rLHUpyL4+7X/Qn566Xx79MAAAAAAAAAAAAAAAAAAAAAAAAAAAAAAAAAAAAAAAAAAAAAAAAAAAAAAAAB85jaeH75yO7FbnqY/cezr61+xvzNwbTc3RtxWTg8n3WM8ew8+mzMwVj5mKHskEiP9esS5IWa9Y+ywkH1YXmp1/aidOWx4ba/ZCe2N+SOxYK3jaUx6uzffWuHiPrhk9fciJ7mchKU317PFylcueyOxDcHb+k/dQt8SAAAAAAAAAAAAAAAAAAAAAAAAAAAAAAAAAAAAAAAAAAAAAAAAAAAAAAA8eqWiq1XF69XDNi9a9mfR2Nus7WLH86afcHzU5r5sH3NxXxW+t4t6z0H42bxhx4XLp9+erpnFKmZysbZy0H704tIR2fb6En5ipC2ODXnoO0/UbINM9kqknbOQirRD88Ya18zzrlno+01pGyWajWy+x/v7y9k33T829lxvcAAAAAAAAAAAAAAAAAAAAAAAAAAAAAAAAAAAAAAAAAAAAAAAAAAAAAAAY+K37i29M2H5sXedv557s82X5E2jcwZfHNbFubODorg2cX2X3S8OHTYwHPZvafyErE7mnaPvrxlli3dLLeMdtjoTTK21jHvbNb7q5stdvyndspP1UI7CkxFY97XbSktKd5py+5Wta8+WF2NHHoz3Pbj2dNmIrzz9H6R90O9p+gAAAAAAAAAAAAAAAAAAAAAAAAAAAAAAAAAAAAAAAAAAAAAAAAAAAAfPuucmpuXb7Mt+EyaN65trR2lse94ddPPzW+0mQjMbntm19zBnOHPtZN66Ox82DDgxfcLZML5hb15++obOv52t64djR2bRgyTEHVIaf3a3jx62oXnmQ1vn3VhbGbmtjsu5Td8dzSxYufVZoKxTGeW14O+UZqY9nLo2e+fnboNLdSfPoAAAAAAAAAAAAAAAAAAAAAAAAAAAAAAAAAAAAAAAAAAAAAAAAAAAArFn52jmGDL86K+Nr386Kmshvxnv1DzttnqrqbuhsmfRx+MZko6UiM594vvzlv9tFazWr4we/VZx5J7zMV716xrbOvs6+tdvUbd40p2D+YTsYdjFq85JDXwnUlob1ePX3B8xt9MspSRjZXbHJUPXyL/ZnSuG1KP7+eePfus7wvuETkAAAAAAAAAAAAAAAAAAAAAAAAAAAAAAAAAAAAAAAAAAAAAAAAAAAA5X1TkiKJjyWXozq/uQ19Hn1IaF4+eNZlbZ3NLzpE/XN/1asbsb2e7cgcWxR62oq4ViBitzSyv78WL5nNe+fftLepeFy6Rf6Jq59KYJuFs1GhDyMdNvcptTKtH8+vOWnzekIyYyaHpEsuORtEvX8XnWnr1gyTawesOvth50cW5z74ugc/982n6K9VS1gAAAAAAAAAAAAAAAAAAAAAAAAAAAAAAAAAAAAAAAAAAAAAAAAAADlvUqReOfQHjb0z1/m01nVsUVk2z1M2pmpeyVuUhJzlo/Cpp0irwKlfLavMOeLRDzMe9bVb36DrGCc0vEWulpKoT9UtXxsumRPO47oHP5NrPfpjnOtYq7lb15mrjtWjfZGtZ2Z/W9edbUk9eYw+Pee7B72I+8TkdsxV67+zr5tWp9lI3hvvdt4LZuXXsbx7AAAAAAAAAAAAAAAAAAAAAAAAAAAAAAAAAAAAAAAAAAAAAAAAAAERL/Ifm3JNVzpp83vWK1ZaB2teUrinXTjU8mLeprvfNb0w+aH3dtv8kI6LpXcafrHS/wCXFEzz1T59vGHRTMXZebzWB+7PSZnmeHp9FtSKz5enrcx1Or85rEVsbt02iqRXRKNSYzf1L5ea5vztBiuLHuyt7YNCS19qRJJYaYNaT1da/dpraxn05DRuz/drB5WvSL1yvqeV/oAAAAAAAAAAAAAAAAAAAAAAAAAAAAAAAAAAAAAAAAAAAAAAAAAAOb8w/RHD9aeMWDXV9b2r0Dsy5ulNXDX5Jy81fLmLJt5bavYuQSuudx5jL6EPe3bJjTHk7byY9MdYZHxSsVC/Zat42esHi2dI1vt2remb3UaxvjR/m3ea61natlbZ0+XiZq+sv99RLKM9a+Tovt7W1pc9NSLlfWl9K26cfvjEe8Unhvqa8v4vGvqyenolPMd0KkXKZ+ffJ6AkAAAAAAAAAAAAAAAAAAAAAAAAAAAAAAAAAAAAAAAAAAAAAAAAAB85b1OC0pxqP293tz0F35xyTufcXW+ivJpLYgLz4vFGutaSfPb7QM5Y7xNVtRPGSHys6Vz7fs6HT6sivnptTkLJum6uKrUtGz76cY6v2Wrc24Z6ZJaFz9lLdPQMdbCxUhJdc71vpMZxrVRZTP2TmlIHZ4phteWx9M6u7hkK1jI/dx5aesMrqdFZHuFUufmbfRnYAAAAAAAAAAAAAAAAAAAAAAAAAAAAAAAAAAAAAAAAAAAAAAAAAAB8+jisD3riPdj9g/VjrEDc4et0S2tqdCvFcjuo8+tSA3NNh0W3NS05SVlqE3M3L5R4Zlk6RzDZy369E861r57Vii7jeNevXLnVGnN3fdmaDpzVZ7aSt0qe7zTbef6Oz0MvQaBnwWqhw8hS/voFE0NKdU5Vg2K6fd22aemfmq623rbSmt+H57buzodY2WP2eZuAAAAAAAAAAAAAAAAAAAAAAAAAAAAAAAAAAAAAAAAAAAAAAAAAAAAB85V1bUR+cbNB6/ZleqH7l7Uis/SI+kVKJ92jLWqLvTonDaK9NTF++0+uXxnapklMd4dPwqcVngbPes7H71f154PPbpmt4OPzRHXjFXeEm+PosEXUYSa714rUhrWbrdb+YabVlio7spcq9X/PLaV396w+lhRdT3Hef1SuzFdL7cqNjjMfBtcuy1O3Z3DKwAAAAAAAAAAAAAAAAAAAAAAAAAAAAAAAAAAAAAAAAAAAAAAAAAAAAD59+HDKx0jnE1zyMrv9eO7Wob5MWq20SIpF1p0dtY6dT2adF643ahw+TPbrHrn2tfLoNLgrCtd8kdr3yj6Xj8c/TZdSFJz2OMue+efdqlXisrKwcv3UlcdH1+K+boNHkeutpg46GrGeXk9rGacmInrvH2uq3HiQXyUi/UrE2mE635O9v9/PvNoAAAAAAAAAAAAAAAAAAAAAAAAAAAAAAAAAAAAAAAAAAAAAAAAAAAAAA+fRRuPfoTmNqbs7y7V1x3uk8qscWv3Po+LiL1aqjk1ztnOvEHnpjTHmmsTlxzRfdqFy9HJI0mIsuelMlr7n3pz/AAZ+iTaHl9Sq5RhlanM9U3fxRoHmjbv/ADm1V0utPx1K9PM3ZbJnbkHqyVGNNm20i92rDwFsqkT7xbHUruX/AKF5H2Ll1+iJAAAAAAAAAAAAAAAAAAAAAAAAAAAAAAAAAAAAAAAAAAAAAAAAAAAAAAAx8s6rxjowz1XSms7XDeh65pjB/PPrDp+/fn0s10qOTq5rrD0uNzm32unS2lc0XWc9bbFpe7UiKrKTeelQsk1u9GPPMHu54b+M0pSd8K/ZIrqeG9eq155v157sdZfm0xW/V/Xl7SkrF2n3OOvQFsqfidWzLw149PKsZIf7xb9juGts8egJAAAAAAAAAAAAAAAAAAAAAAAAAAAAAAAAAAAAAAAAAAAAAAAAAAAAAAAcl61zi9efdCp2Ts5rHzvfw8mtyla1AaZ4r7RrRF7drUWCUk+kcysuq3QdI18mxdIuS6Ke4WE943irVNSkTTq5sWSl6vsXKt+jzwGxt3Lm1597ulIyvjlMWveewQFPis88mGxT17c9yPGOjc1uwzTjexI6vRMfZK307jv0r6RYAAAAAAAAAAAAAAAAAAAAAAAAAAAAAAAAAAAAAAAAAAAAAAAAAAAAAAABTrjWprAxVVi+jD3caxZImHQ8tE2ex89i9Mc1y55Y8t7T5okfrjudHom5NrpWqZmxt5tmvp9NbJA1zcyt8ucPWNFjrufdiZye5g50psQ3V9q1ip9L5dpXN68fKb36Lqkr28qK3NLl6flsqOTBN6eji7a2HqPIO+eZptCtwAAAAAAAAAAAAAAAAAAAAAAAAAAAAAAAAAAAAAAAAAAAAAAAAAAAAAAAERLxqOJ+4KU0zu1OyROlZ+8cx1oiWwxsv1L985ppc1d2zUvcjS769Mx65e+q89+bT0uhQGPltJ9B53llaeffc9bXPY26f0c1fk9KyZ9MfqYcGjPt6tzvnq02/wBK5r6mxvxl7dd5lLVfOmfXyZ7aS1euO3OVa/QHGO0cnQCQAAAAAAAAAAAAAAAAAAAAAAAAAAAAAAAAAAAAAAAAAAAAAAAAAAAAAAAHj35hyLJVpLp54O5WXnG+dq5/5+c2/Utjnl40w5tKy0f2rtBQ9f4L/LhDXyZjOf2Stm5NWjF3Yc78fJ7i6tTFcef92Pna15Lm2m5+i61+bPhySHXpB+/PzytvG9t2D0sIGH+58dPGxhz5zGzMNtpkozVlsYtvVa7YubQIsAAAAAAAAAAAAAAAAAAAAAAAAAAAAAAAAAAAAAAAAAAAAAAAAAAAAAAAA+fRwbNu0/fLpXPNXLaLDY6a6MYvaxYeTp9+PP2k+5T7ZPW5ahkYOPbHll9Dtp9jPkrwaR/RKlG9mVmqGWfwmCwXKnwx5drd1vKb9ZjMc8WWR99F4y21P5x2w7EnrdldabrX3gvm87mhtGXpvLd7KOt26k3bDQIsAAAAAAAAAAAAAAAAAAAAAAAAAAAAAAAAAAAAAAAAAAAAAAAAAAAAAAAAPhVObX6m+hwVewxExy9NV38fRNq06F6bzLeuP7K5Wm1nqmXiYrPE7PXF55q+4xr2LNk3zqmPJI5bxs74j+mm5D7Uzkg8U/CTODPs71mjo2Cv4Gfbz9SKxb8hyTCSupp7tlp7eU+tqNn6R1+WqVt5dAiwAAAAAAAAAAAAAAAAAAAAAAAAAAAAAAAAAAAAAAAAAAAAAAAAAAAAAAAD59+HJapN+O3CqZckptMTYobQ55lYz35pNvjvMHtjJWOm9NvnS4fzjpvsyUV43SMbj28bZZHYxdvPD6eWR5OjRsOpq9eOj8yynNrH+d+P2rq7XmQwtram9oHjJvbN42Pe7UcqfPcrpWvq4Wfk06nf6VdaAzuAAAAAAAAAAAAAAAAAAAAAAAAAAAAAAAAAAAAAAAAAAAAAAAAAAAAAAAA+ffhyag3+k7Z47ZUuw9GVarPTedXzwakpW99fclJSM5w2v5iqX2ZaL2rxvQ+LHjeXzxmTszzR3jd5NMOxI4e3OKwbMjxax+1sa/VnH+sUpw6Y/XrU7aauTxMcOkfjlIraMU9F2zPP7R9mWymF9Z8c6WDt/wCdf0FyX2BWwAAAAAAAAAAAAAAAAAAAAAAAAAAAAAAAAAAAAAAAAAAAAAAAAAAAAAAAD59+HJICVqPrYeZLFI0jFH7cbq9ZM24mx7FSiK4733M209a3ix1VuSslV2yyaWplw297fzN1009KR+ct9Lc2/G9dHU2cnDp8z5sHbnra3qR8/XU8S+r10i/mTc83T5sR2HprbLZT9WcNaKsPzn2ge68Q6Fhp098+5XCQAAAAAAAAAAAAAAAAAAAAAAAAAAAAAAAAAAAAAAAAAAAAAAAAAAAAAAD59+HEtuIz9vPdI6Bgunm0fuxJY9fmVzyOvJz7NJ/L9Oriz/DTktPLaN7X0MJub2lsbx9093VynR3dz3ZpR8po8t/O1veeumlob2Lg0wzX12ZxGb1ePOtStuJk+qNTQ9SGF46xaGVXpdDwYJziLVqwXLv+kfUbJY3CZAAAAAAAAAAAAAAAAAAAAAAAAAAAAAAAAAAAAAAAAAAAAAAAAAAAAAAAR0jVL14rJWGV9Hh5v4mvGPVGerFu9ONJzbW7TXSZ9LaJqz873ss5iPj9Xac8jF7dL7Wt9jrPWfY2oaerKw9WPY389mp9yROM+J/Uz2jzg1cHPaZyROTorPz9L1aZ6m7NTGdqZpNvPbz0XnFmtjPc22dzLToPQfz33/DXKEgAAAAAAAAAAAAAAAAAAAAAAAAAAAAAAAAAAAAAAAAAAAAAAAAAAAAAAOSdW4l05ZdaP8a5ae1v4+ybV859I80Y/fvF0Wm9ey17nx0ssfrdeux609nkvJZI3S6s56B97/LbF43o7oYPO5u81o3zYfWtKv8AZGc5LQ3nXtHVFN3bBHUnBFWqEvWO2pX3yabVYx2rXPytnPLV08LNy9FvunPfuvNA9h4pP8vV3p59RYAAAAAAAAAAAAAAAAAAAAAAAAAAAAAAAAAAAAAAAAAAAAAAAAAAAAAAfCPrERTd+ezUvc8+hF3mub/OamPV+zXTeBxdeoPKj80dg7Z29Pzm4dLN6rev1827oNnk6c3vzq9meTVbfDpjz5NHprkxePnDeZzwXr08puN0ZbmnLhkYHSvrNY8HFfR0NuS9ClTz45XztvG7EzHRnd+ZS9drXxJam3ht0jnlpo+mPbLLyLrmXR9FJAAAAAAAAAAAAAAAAAAAAAAAAAAAAAAAAAAAAAAAAAAAAAAAAAAAAAefUKivc82ob0eXPboSQzmNjMUlrbTjeqc7xe9iL2+p7m6t45rXGC0sHTTd0PO3yaY9/Vw9Eb2HR+805ZSL97RN12Xh8psfzDqduC5UOR4tNK8VHHqnY2F88t7lGQ7vy6RF0T7595uzU+Y7sqyxzfHvEdAo2KF3qOlZt6Vi6U+2ZIjt3Bb9XTpgx0AAAAAAAAAAAAAAAAAAAAAAAAAAAAAAAAAAAAAAAAAAAAAAAAAAAAA+Ua88g2zrUvCXLozg4fdw2nchL1R6xglfEzdFSdWZWkfej4tMtqfN6kQcvG/E72ls6UEpH4UzMXjWhteZXaIXxaITlnW2rXD6Z60zt6FJr0nper1lo+M28NLlXY/Q6qWvX8QPLfdyfd3WtflfEtnarXGnKWz6s7sGzqZdPanevdRt3NuAAAAAAAAAAAAAAAAAAAAAAAAAAAAAAAAAAAAAAAAAAAAAAAAAAAABG8J6VRL0l6XNRutJnD7hrxr7mxsxbS1sMsRO3q/MrTejj296RclpfcrTcPJxHRTf19nVytJQ+5H6xlsdXmKIi703BjM3rRilpLQ9bGtdXLb47elelLvFYRUrDsS+lKxIVmXy0mqfqLTcq1k1Ia/m+QNmjZ6nqGSdgtnWfC1QOKe7Dxbr+Gm2K2AAAAAAAAAAAAAAAAAAAAAAAAAAAAAAAAAAAAAAAAAAAAAAAAAAAAqHN7ry/TKQ2YVaM8jBfaX+59fzc39FnMpr2Cv9mWnZa565NJKPn4/qy29DWsuVq3I+NvRXdvU2Oa+vlxJfMthwo1p33s9/PXrZRZjmvMw1dx536HR3syxXR6HZqWWs3OIhL5TsMNrFX7JKJ0ZixVtW9SUgqzZI+JGbBKYZaHXOcXmJ6W+faXAAAAAAAAAAAAAAAAAAAAAAAAAAAAAAAAAAAAAAAAAAAAAAAAAAAAo1H6tw/oy1dvS842+/PvyJ9buDc1rGbNiqh76FzrbqyaF2hr0+7NYukTU7DHw9Z3dO5VCJmdXND71mo3W+YXtlVzYdI3o/f1cpxfel81tXz1LlvT7Vg5+qyVqb9cr0vS8F9s8rExWO41rTPe9xFUraU15vHaYC07MHSfGSHsfQ0o3N6pP3PFfee36Qzwk3W4AAAAAAAAAAAAAAAAAAAAAAAAAAAAAAAAAAAAAAAAAAAAAAAAAAAHjg3e+ezHLNrWzWrrbs7B9mWvu6utzaTFqpmxFY/wAdEqmlfUjULXE68FZNGkyUJs7Fqxu7DWOLVaT08Od/LZkSFs8RbLU1cVY3pXznGv8AIlk380TH63XueTWF67yG0Sl7BUIG1PG7KzkzS7Xi+REVCaVitMMk7Fnb3RcfittrV+/V/u/H5Ijt9ir1hrIJAAAAAAAAAAAAAAAAAAAAAAAAAAAAAAAAAAAAAAAAAAAAAAAAAAAR0j8Pzp5u1U78dWa0Ym9bH6y4+Oa4vte6c2eClU2KgXCe55gcFXn7xGy32HvO5F2WM577tZ9S1bR3zF8TvaJJ6lPcRE3zbi756N2qeK1dpSpil4bdkujIr2HbltM81LjC21W7VZqzowW9WbtuGmfVLxurlx5afPv37W3zZwNq98ldLdxkEgAAAAAAAAAAAAAAAAAAAAAAAAAAAAAAAAAAAAAAAAAAAAAAAAAAPn0Q/Hu8UDqxrVTmZ9nRZ/f0+qMU7Utms3KmSExhWsSOaB3Ttcmq3C4aVZnuTbUktXzrXFrTcVsaOOS5tI6ww85nG9oVzNeLpSPP277imrDjPj7Jx+mU1oQ9Y0rbdLZyVt8sGHSvlsRvun10TdiirxHReXT59/n36x1Pv0+zOraOjPqOb5959AAAAAAAAAAAAAAAAAAAAAAAAAAAAAAAAAAAAAAAAAAAAAAAAAAAAAEdI/D87e+lVL0+TWyRu5pS416Hn+W0BlmtHrx9SEbC5224fsND498eaO8b1e5+raN7Q8yfDtEa2/8Ad2ju/NS7e082LN7vm7Q6U3rRBVCYmc0JK62humetTGmGwxdI3ysPnW2Fo29Q+lpn5htmD4Oz59+/c9fn19D76tGLt/O+xbU9jn0AAAAAAAAAAAAAAAAAAAAAAAAAAAAAAAAAAAAAAAAAAAAAAAAAAAAAAw8h7JVNc4uArEv6HLl8yGr04Ql/14jm0yblRtGV4jDkkemunoQl7yvSb/U/PFtE7Mp57a68fvaudsW3GyvNfFYK42pm9aeHRv63npGKu70Ra9sI6GhdvPTe9ZLb0Z4Niv4qxlrv3S5un59feXb59+/T59fT5M+9jowv1pxZsdQrYAAAAAAAAAAAAAAAAAAAAAAAAAAAAAAAAAAAAAAAAAAAAAAAAAAAAAB59Ic9hej8X9fg25LdmbVr2h99VtYq1j1urPe0r9ROPTZ8aOHLXPuzFV7M8MbZa95289W9mStMJ7lcG7X+a+blt7+ye9fO2c93ojSN7R1LdSdP34ntMpmjx+vS+fFs7OOmji+/efX59fU/Pv0fMvibtXS6lXekdGPscvQAAAAAAAAAAAAAAAAAAAAAAAAAAAAAAAAAAAAAAAAAAAAAAAAAAAAAAAB8qtrxXpy+qS8X6vJtzH2L2x0rfQLNw9HyAmnRHuP2q/WJ6Bv3PeTaywux666ZICW9YaQpI4Xj7Bhx9dNXx4w8t/bPKXrl3vOzbHzUJSI5tvsxkkt6asE+8u/z6+1t8+/fp8+vZ66LHSG2Fkm/n3HcAAAAAAAAAAAAAAAAAAAAAAAAAAAAAAAAAAAAAAAAAAAAAAAAAAAAAAAAACD5j2nn3XzVSq2BvGXdQGuGzO1C2Z7VzY8+8rZtfWz9Nc8DPRnDfJrzmr1xGe82phpl8TOrnEVm28WzWtlc2+WYravWr050q27tUoma7sa3Nt8+/ftb/Pr6fPr6fJ+vWrTKfv2vtRIU0AAAAAAAAAAAAAAAAAAAAAAAAAAAAAAAAAAAAAAAAAAAAAAAAAAAAAAAAAAa2yPz7Z7hz70ebxVpXDFtuUyx+nPpZoG7xtF6k18pXFDTtX1bXyVgeDbaldza7cK7EWetcW/jb19q8+Md3lrZcyt0rz7O2Tf0PVdH19yv8+vp8+/Qy+ug3z5f2vYmqz8+kXAAAAAAAAAAAAAAAAAAAAAAAAAAAAAAAAAAAAAAAAAAAAAAAAAAAAAAAAAAAA88e7HA2rxmUx5PQ592rb8ThbbmoCzdVPOygeZYKhZIPaZ2I+WfCdqHxwM1+6G2y30896nWfMdDp9ATo/PO5jr79PsW+ffoPv0+ZPNqtTalqr2Ca/fpTUAAAAAAAAAAAAAAAAAAAAAAAAAAAAAAAAAAAAAAAAAAAAAAAAAAAAAAAAAAAAB8+jn1I7XwPsw34jNbr1jNiRrlK567tZc9Ms/il756thq2pMSVP17VjtVMvRZe1OZxfVOb1tGmfPVuevlZPpL6D78yTFmnKT2jXJtmOoJAAAAAAAAAAAAAAAAAAAAAAAAAAAAAAAAAAAAAAAAAAAAAAAAAAAAAAAAAAAAAAVuyeZjlmra6L2cfiF0vePTszVZ+l08U37ET8R8u0RU/vSNq+dDhbVRaaffm70KJoC60+JPqmh9D3j9TGVtdjmviSK3AAAAAAAAAAAAAAAAAAAAAAAAAAAAAAAAAAAAAAAAAAAAAAAAAAAAAAAAAAAAAAAAAg+Od+rVqcz+dB09+fmelbK3jvr/OiTdqcmnL7C651uNj9jHfXWudtTm+a51Gl9j2+00AefGjMepeQ7GjXkStgkAAAAAAAAAAAAAAAAAAAAAAAAAAAAAAAAAAAAAAAAAAAAAAAAAAAAAAAAAAAAAAAAA19gcBhuzcctTz6x/UzOevZrVlIqb2ZrWLD5ru0T+CGmNaxklk8ce4+5z8wScxpSk3uw3el8eUiQAAAAAAAAAAAAAAAAAAAAAAAAAAAAAAAAAAAAAAAAAAAAAAAAAAAAAAAAAAAAAAAAAAAPnNOmeYj84Zrzzz0M10o3rmnr2lzT104z9W+/eTe9ydPwa4/Gtg5+jc2NDo96x3QJPJD59KXAAAAAAAAAAAAAAAAAAAAAAAAAAAAAAAAAAAAAAAAAAAAAAAAAAAAAAAAAAAAAAAAAAAAAA80+5Eclw9fb14vh7c2rwPB+g3Lfhk11ltTnOxfmFtDf8AqtwAAAAAAAAAAAAAAAAAAAAAAAAAAAAAAAAAAAAAAAAAAAAAAAAAAAAAAAAAAAAAAAAAAAAAAAAAAAAAAAAAAAAAAAAAAAAAAAAAAAAAAAAAAAAAAAAAAAAAAAAAAAAAAAAAAAAAAAAAAAAAAAAAAAAAAAAAAAAAAAAAAAAAAAAAAAAAAAAAAAAAAAAAAAAAAAAAAAAAAAAAAAAAAAAAAAAAAAAAAAAAAAAAAAAAAAAAAAAAAAAAAAAAAAAAAAAAAAAAAAAAAAAAAAAAAAAP/8QAMhAAAgICAgEDAwMDBAIDAQAAAgMBBAAFERITBhAUFSFgICIxIzAyJDNAcDVBFiWQNP/aAAgBAQABBQL/APBwigYdt6SsL1FSjJ9S1sj1JVwfUNGcTsqjcief+lGGKx2HqKIltizdbU9PWGwn09TDPo1DG6KieWPTS5y5qbdXK1yxXml6ixD12A/4ex2aKMP9RWzmN/fHKGw3FyD376zqF5V5X5vsb6aKtjsHXj1emdcylRRTD9V3VVrWX9LYrZXsNqtob9bMAoKP+BvNvFWDImHXQ2y3XaGvWyI4j1KEBtfSrOmy/NtrsVUVWXNtP0+igYiOP7Wx1CLeXqTqZ6/YvpFrtgm6H97fbP4S5KSKuk7DtZr10Ee3qif/ALT0yMlt/wA13G1CiBE63Y02oCmP9xqgaG20xVsU00s0+3G3H9y5YGrWtPOy/NFrvg1/Yp4jYP8Ak3fSKuX/AJptLw0axkyw/S6oaQf3pjN5qOuRMjOk20WY/t+pr/yLGemNf5m+/qS78ep/GenK3g1v5m9ooVsbh3rOh1UVh/4E5v8AWeGYmRnR7P5gf2d1e+DT/nKlcrdmskUI9rTgrovWTuWtdWm3dGIiPzIpiI9Q7H5Fn+M1z4s0/wDglHMbvXzTcsyUzU3wvI/XM8Zu7vzruelaXjr+05vtj8x2el6cqr/mfqK/KFfeSz0vb6N/4VuuFpF6sdSxr7h0rNdwPT+r1Le+PVyhWm3dWMAHt6k2XjjNXTm9cAYAfzJ5wpV67Nq7FjoIFJYphKZRshbrf8Le675lXPTew8Do/TsNiikFyyduznpOp1V7brYRRrkUkSVm5uqoBRrfmfqa/wASShmAA5Za8S5ieY0mx+DYGe0f8L1LR8D80N/5lT2vbStTi9v7D8KZKcmcpp+PVy9bCnXuWWW7ERJFo9ZFJP5ndsjVrvhr28kvPIUl/E/yP85pNv8AFwZgh/4NyuFms9RV36m5NK7d3NWtF3eWrHv4GdPvOccZXZ5UtOFht9gV+xnp3WeEfzTd2m221qLCC8Cxiqvudca8Ms2KQQ+x5Wfzmt2b6GUdnWuf8G1dr1s3tuvcsewLI8YpoZpGK8VhXmyyuUvz0zZ82t9RbLznnp3V+T813dnxVlU39LJzBCJHjR+0HPGLUxmL1tqcZr7Cg/iam5uV8q+okFle9Wsxz/Y5xthShdvaK8seoznLO0uWJgSYXwXwLEiGNX9tD0mLcFKiXGRY8U7aVsnKtp1Wc0Wr+YwY4j8zcyFLuXys2mMnuvrJLYWPBi4zXTWE/qNVUO2AMdcuvPInjO+deckcRdtIxW+uhMepH5/8lLP/AJMWT6ldjPUVooLdXyhlyyzOnOIpk6IoBnw4HLdY1NnySNUSOzFAOIrwpoWTGU9HhvFrGuHHHtp9YWwYpYrD809RWyz6daLPidcaMCHaZhdOwzCoPGW1GKUMwwP8DEWWDXqbRR9Gs4/X2URznacAv3HPBKIOZXSmFKpcWiojjOvRNZjcrUO6zoMrn3YOfUrAS17mGtPYH1mxCb5dYAXEdGTFZNBi/wCqYAtk30fGs56SaM0vzS9YGrWPed8ZcdGOKSCS5GnY+MwNnlrY+U2/1BiZjJnmdRcGsP1mvyW6VlvaOcvIyvpg6lqa3WNetp3KbKRtZBwKeQnKb+F1LKwY22B5esDM147DKyyneFR2phkEMFDWtqn9QtkNOpDDfQcrKvj8O05cOenLPx9l+ZznqJzGveMxjC65ShXju0kY9AxlbsYurFOB37J0zSiNIGHqV9VREmwehQf7IiZzqWJttDB3Loidm3yE07UT/NFflWVKuClUq5lc1pVvbr5DrcJOuCHw9ceSRJeL23XLl75DIQcxWZ4bB28ayTn5dc8n+YnjNdYi1S/MtraipUO0ztYIzgUtZC6zV46JxZdobJBJMIoiZiU7C3ON2VzJZLlf4kw++ViWL69mlMch3tzQ6ft8zfsxZFEhXZJF5K5/UnHM3+kvttsqPkZqJHwQgSz4fQnvcEfO+yojg4/brboORYALC3QytFZ9csvRFi01fT29I2vt+Zb05sutJkBRbYAQ9jJaZ4MwUT+00V6zsGlrxElVeYmAc0ewLOQwAN7R1FmYLUWox6GonPt1yP5p2V1GnZr2QDxpXeFZDkMHqIeUxaVUfqqpV8pXFhvyD8I4cSoqjVOR4RxdrwOOzXYmfsWuPyPs0RKvmusfFuxPMfmG9vRTpyU8yvkUR3EgAcmYkQg5zwMxf2YxcFCT4ywP2FkxGKYSjXuXjn1l0xbuNtZI/tyorzFGkHH6Y4GwjxrieJN3IrVHVciqyTUsIVR0bVXET/KT6TL+MB4NQVaORtSg71iq6v2GM1ngc61Ur5Su9s2qPDaz03b+TQ/LznqO1sVbthiwmFzyMl4zaQyEfyk2ID5DSNodoW3HcduZnA6waj1pRbXr+rV9YQXBNjg/aJmJVcb1+s2OrXm3IXHiyjXZZWVCQa+qyMCwyJZY+ylREQoW2PpFbGaxyhTbYh1lwvg+O1BIPsFriQdQoey6lPgfLZDNJcmnfiefy/1Fe8Ndf7lqLANQScywkf7hrgoWfOPjkQdk/eRiSmEsnCX+yv8A5Ojg/JBK9hnglbKn402aEruyiWqiPHnknopcdK9ltYvqEziNhPjtce0OwFFJfJlWJ2yGZtrdd65MsUvthVD4190XxfpRYibLgn97mGBLnPTd35NP8tIoGNjcG1cguhTPMwEyNf8AxYGAcFFj/LuRZIyOAsSWv9jX/wCKZ7Bz1Np9/erWZZl+vsIDI/k+O2LGPEP81rFOcb8YyfAd1s6QPLTdAwujY+K8XV7R3K1fws6pz7sIwkcCm8q1G9IrZXl0p2lhOPbLmpOUu2YjbpZqrk0rozBR+WepLnx6nP3wQ5BE/tP+mZnA+y194GOjTHsNeftZyWRIDMj+iImfZnfx+yuO8/yHY5GmfQhkZ7zMCMAGAyQhAecwpeXLVNleeZ9oYIDwbp1lr4x36I2RRsH1ca4SZM8zTNVusxTNdJ9fJnpe95a/5Z6rsw24KjPG1YrLVPWZLqxdiIYxhOaSx615+1jAKCHt1NrO/vATIr+5vX1ytP3bHDO/9PP/AFiB5whICgz5d+0f4yJJkl1WC1mySU9MVzOJc+Szxz1z+cS7xY5FexVRcfUmy6bDs1KUPxtJ1NlXYIsDeWC7OU7BVbNVw2EflTjharPPlrNgRfaY4ynmYGZitx2eH7Vl2Hv1a1nfI5yY4xauwxH73h9q88gyAHCKCTE8SUyU+5cc88Yf+1iY7suLVCf4xcdyJvjwthbleLmBkilkkvqNOx8Zza1a+qZZWMylh5WAWPdrG15p7QDzcoWLI/kwkJz0ve8bI/KvUTvDq2n39wX2BH2xseM5bEhEzGFgqiQrx/UPgZAu0P8As2ZiVqPpLC7F7a7WDZQ4PG32Dj2j7y7jmPtiYiBn7zgHV8LC8hFHEgJHMdlz9zKaXlxbDUTmm5nsvXOZXpbE65bRaXLiZjAgpJcwxGAUiWpuxdqflPrE+ECMli/87HGJZAjM/vM5PBHtMDwx8ftVPIdurnHHjUzphl2JWvssTMTE+xDI4mS5KOsxESGrppeO1XVXhccYqMn+efsfAK9hOAGIksoXSpzdslabE8YJFE+61kwqlptI2sTfmOBMp5lT4VNhY3AOJhmai9NG0BwQ/lHrEv6wn1z+fYYkpsdYnxx46vHZxxL2M7RruCs7pKktiOfYlTEV9o7x2InujiQVrnty0ErGJ4ky7F7hMROs8EvsNpAtsCPsqiZBsK/h9hGTllWz45iY96YKY64kEtyIjEsNTG212cYqIewYHFr7RSOv0V3pzbdFux7em9j0nn8o9Yf/ANawlhGSatOAhmK+zLC0qE4b4PaFTIqjk3hlf/D4jWlIzGDPQ3HBCs5Ca+2UtNywVl2UtWywF/WFVXk/f2OY4xY85P8AP1X+k1xNnNTbVVm1uFSqeSnEax7VWK7K5DHOTgjJSmQTjIHySMjkRzkwQ4dZLawWeqwEpmFHxkZoth8tP5P6sX2s+ZNemRSUiUjMROFExNhvmpI/3Hj95rdA/wAHMmPEo+k6tiyXtniy1+qrsa8p22xBy8oUzt4OkV1cqK9jFpYyDqMheRgqJstQ1XtEzHtWtuVlywx/spRtI1Pr4RSWLZ0wzk8UcDknBl4ZrZZbDJUYwEC0w+0+1R51n0rIWkfk3qpPahiv6bBGJUgpllserUlyHPBMZ3gthJI9+J4iOZhJeXwLqRt1q8fSJSP+VmPumeCn+cobJaKjNxPhmZMg8cPF9WVWNglSp+868FHaeYgN+3BBmtBPYH1c3B1SnEpY3D8ycLYPJAKjhsDGBWOcMBgRHsS+y19f3CkcWZ1WugSj201/4bxmJj8l2qvPr1fZjTic5yiUDb3nT5sFPGuozbKzTJLpGOzV9Yp1hldyoIoCOVj+xjvsP1EnTbZJsWz9lLVKBdnWqJPsKzLJiYn28R9cjJGMinYmCghnFJY2R192IcDFngLCYVbOnk7nkSEjL7xkauxIGLq8kUlgl1nuR4JdS88ZTt+Mnh/U6yBcce3py95A/JZzcq+JteJ4qohsvXASIwSlf7musih2xIZdP2Y0olVW34xtW+4Lb1ivRsWYt1rCI9hnqStymQv7bzBmq1weOIiI3LQbbrJJ7q1NFUBsJCdm4H26afkWK9VdcbFpVeLliLVofDlCwgEu2lZcXbB3HdZjKbdeC3W6UQ81zZhvMzq7LM8T0QRZP3JawjHL8cDHkniMT0k8YXJviRjPTYF838m9XVZKOZ41ZDFvYj0uBBTk0z8cz7V0nYZZ1j0L9l8eQeOu3YA0sTXa4m6+yoZjiYiZ9q20chVnY2HxgEQH9Xs9XOY0sCCmSbawu2CMnKdTYOC0reJjqSI8uL1xsidJHE1up+CJwNdYPJPYVce+y+JyrKod8es4W8wxbOuSwiweYLqZYQSMjzxH7s1lQKlf8mvIixWpKBt+zEBYmJmFFxmuWJrup4sQmc0fVb7TyEy/zYuIWmOTm5YRgsJ0AHZ1eOjLn+zb4ltNZsJWlnLmp8acqUjs4nT1xi9raw181+qHoACEbQoTJuiR1Q1lVm3K6st7M2iQzGa6/wDEid2PFjavbAtKMGwYkvcdQK5LckojKfxjf4UFLB6lx+9a8LsjPPNg8fMTkPLr6fo+T8p2leKu6sLg3BBnNis2oa7blSDeI7HOEyZOWskZ+816M9W61BC2ZkwOR9k32qmzefYjNTKYpssKVGy2cODKtyr4XbOsrL99lr2VuGgDttYODKTL2DiCGYKUUJZi9fWDL4VBX4c11JMmKVLjYtqePxlmv1sWFs06pFkMrMJhFlSudlthbqszaIgHnnoU5IdZoV4sWULhK/yjcVfk02Ngc0nE7DejE0crh5HiAgG0SFW2ZyWf+xuebLGxTXTESZU9SERNGrI7OsNaxi0NZka+3wUTBCMlKdTYOPok5dqnUZWrssMnVikRWMZtjX4f0IYSWjtLMw/aWpwHc4pZuz4N2ZshaUQj1iFlOGNqtIbGwwCntMVTfIpdWdLuwviOqOORmBmyQFnpyj8et+VeoNeSLtWJArtgmLLjlX8I26/BsGy46yZaUatpjKeoxjv25G08ofVoUDWTYzU0l+Cq2SK7aGsDmS1usrrVXy1fTXi3YKy7V3q9dB7etGWdow8/cZI1VhmM1sLNiBCamul516aEYRwA7i2uyemQlrY6jD7ldMbK98sqJh5kpTjjWtcsgWebKF6a7bdms5fmjDKSzUmgW7NAQzQ0pdfGOsflVpXlRdj4zzLtOtqIJN+msQznnNWtbdcsIWO4dB2/0Aph5WbeqCzYWMIpKcW9qsOy88iO0rpc5X19URYqsC1q+Tcq1FVhKYGNjdT2J8zlHYMAHW7/AF7sfIrksijLSdqXiERJSuqRZ8AscptY+SKYROUmKFe3pK8ABJZ4RynrkvUyrKLGaSr8er+WerKciz/3UmBF/CaWCBFiLDa5O2Flsfo01RbsiIGM3ppKf0aQEybArLx+2SsbNptmatOw2Qq2uLuuPw1kHYZV1Kl4AwEXry6wUygrI1hnPJWqxf2vkGrxgkPCh7TubQWG1FyUEoow2yqH23vFX3EgkIrbA6zH3Ze7So+Zbj8ttJGxXtJmvZk5nJIjypXjmiEgO5UvwwMkVfVMIWaYerue6RkjRQuwTfqahbaezAWbJXrrJ5Ops8NWSjShjiRppxetqhm3rpAqGtBEPKRUZ8ZZdJL1V5VUC2y+LO0e3IAzmtqWNGdL9rCiQ5KWOkdRanLVZ9aeZ9tRCmoipxmw6fMyufRykINbYgWR989O0pq0/wAtnPUKvHtMTMDNe14n/Va3Gxty7NCKuvkDLuzUoaSJt2kJWgMt2V1l66vFy0CwWPGOctIxMbLYKWKgKYGLu2AMlpy2NzY4dsrLYhh5W1bXYmhXThkCV2DCzYWMDFY4A7e1UuJKWuW0Er+Uebe6DVV0MsGzVNWHgMZax/GDq4hBVekz2AM01XzWgjqP5d6vH+rmv1gtU/TrkY/okAMexerfBWlNQzK/lFkX7oi7a2TwyI5S00n9Ws8M2NlmALbB19U/lddkQ7XqbBxwfvrXKRZnaVeH7nHva8q1OyzJ1lvh4GpmJQzt2IcNv2OexaJyxUw+xPKJKxMcYu15gecFLi4ikmH2dJQhE/l/qtXajmosC2u1oJCebl2tXCuvN3YFz9fqwERGBjN2ayte6h7tRXCuuMa0FDsNnLoiJnK9Yox0ZTostTX1ldWQsBjdkr5FOkFdCJOQs2F1wtOK1Zo0F1wze+IFiJGQ6m1IuUaDFxREunKGrBidpr/i4JyOS05zieKXf5ag6L/L9oqX6+NMHjs12VGyUlizJZ/WX8WNhYdETxKNyPUt0vLO0e7BEjkNdaOG6+yocr62w6K9NqxbWbMWFu+TU1EcHVDoXRaXtXavBAiDraE5c2xHCg7ZFgoh2ysDBkRl1IMTuS6u2jyhpEZ6SuIVs9QsCWe2r2S4Rub63LFZFnhmM8Cyqel6vl2H5gX8BsIHNy5J1alc7La2sQmHVUEo/wDL31ut84rFNf2vXl1g0tQCBvPRP9EbW2WMay2pTvqNaIfuQjLNptkgqtLK+qhi9hTmmdSqy0atWKw+DGN48tPUmyD1aCEleEssf5UtgyrDdu5kQGLRHF2oIIxIdpgCkWF1Edm+KvpdPi1v5hObepKizW3PiGW5TEXNk6xH6KF9oKbZswx+ystxa2OKnr7i8KnaIb6WodS17LOJ1tZWWOFTtjUeavXgC2oMnGxVVN60Vt1Fi0oc9SY2Gzl0azx/Ny1bTWF1k2uq0mNG9qYUnBnqQtDK6/OO4eELxbOmVk+SuyeTSuWtrrhSfzH1WbF2qaYYxVOtA3KFckABMOlr1pixXrklKSe6rrEpyPtlmyuuFVPzbyVAkMt7JKMl/wAi42yMwq8la7u27jM8zX3ErW7ctKGsNpVx7G+THJnnAVJYwepeZnGawBO7m3tCmupffCjicgyiMTWc4ZwbDRVnp9Mt2f5l6sR3Z8axI/UbiMs3X2Mpv+PYZtxjLNx1nKdgqzp3E9XbaweGRGVVTewfUjG4dmGV67LBJ0v2+mL42FeK1ipSZYyvq6wx8VHFyFxaoar7ORInecMRQpnbYujMZuK6QpgMlPgjCGVF9TtdSKSLV0PkZbq0/BIlGfxix7moBQq2vyXJRHGej0ft/MvUxeOrXs12BuDSddYSwqWuV4tuta3VKPkTr64CwuojsGLba1lBalTVImPu16gWnlZfS8C67bSFZa3GTMsZDh6q2FdKru1Y+K3IuncIiLW1c2M0ltKlP2VZQ3rh2zoINo/F+zj7EtcnjVdIS2PgPZ9mF1EykpGZEj2hWAxzOsFUAdR6cDpqfzLeqF9bYUiqH2nrTfFdh7ZQrawmsr2LIo+pvXD7Ln4MSUpPYrXYtWTmPvK6c8fSWyrEqNxK078v0n1wyuqWT8Zkrxa5PJSMD7dZygIjT2NsaycBkhhnJ4JSOBzIeBzmEMiWTxx3L2m0bK1ZcKr/AJls+Ip7C+VvNbQ+Vg62qMbVCkWNPUFmSYKDbWl2XVK3eay1iuzbVXi6/wCRYq0YCqtMzl7ZLWtIeRtZK0LMoCNvfGxmtqfLaNVIxsrYqQMSRJomobFeBqYgI6mUDC7b1D+9xLqSeWNWoaPsuTmayoQnYHDr5qkYxuulWv45zTr8uz/M9gPenP2mpddVF21sMjoRRXuurg57HSqOWFJAPy39ZnmcXZcqGOYzFj2IRgcm89ctcxuQBTla06lL9lZdHM5WZ4bE7Or12Wwm1iVk0y1Llo8RzkxxKm9I1ifOnc2hVWSEFkqDgZ6HZ27HJyTLhK5mbrztLEFa6l6WDvtvzMo5jX16+bG1WFCEmZVacFmwmqhCVy1tWimuDSTWWz+o6vTicrKTC974YSMSU19WwF/A5Ev8qyu+RXKcfz5AHvIrGMscdMBMzmvj442nxGv80TkrI5MJDFuYrJ5ma4+zJiTScDjGBIRkGPEWIVD3m8vR4/1/zOc2iSr3tLTB0z1ELt5jH/uLBmRL6la4r0l+PYqUt/yPGE7Z3iMyMtS1SrjL9ZcbDaE+BjsSKC1KtPTRAykz1lQ3DNH+mU8yH2LyhkXCDLFhj8rcY4CUDD7yERJRERlatzDC5IEcwaeIbTYqrhp4HKFI7Z6iuuur8030F9U0blKY/Y1lD/uuSntk62r4C+xBaeA+QuZmZwB7EICMWIiMqU22ohRTPhmM+fa6zMlMLOcoWEhV2mzhgREznhPiYkZwQKc04Amd84Yq54ywJlbL+1A0YLijPLJFtrg2sJZDkGUQkPK1kqoU/T1grKPzTe13O2hgQFiz6Sm8xRWr77MQopyY4n216CZi6/ObAYGzX57Qspxx9PZa4H2efbFB3KuqJx8iCjLsSAjjPleOGMJprgYiTGMaffFRElERGP69cj7TD44n+YmRl8y2PSccaz80fM/K3CXedCTew9M0V5XDJ+2HPJ+2s2I1F2twZj/OaWpDpYtNcLLPK8RkiZStqQRkXsMzGULa15fufIyI5yFswu3tCynPis6THExEzniPC7jn84vjv1EoCAFjmQUQuCXras2rGuiAR+abNvjdYP8AbUszUsWdwbF1led8UAAZqL8cx+8FwOTEcYASWQiMBjKsPe18gmZyiuF5ftlCAGSkEjGcZYmOUr7YlXbH9Vy0+814HjmImzaHrP3lMj0khjLTYZNGVqSSJz7jOArsHJLLV3wqD6ftfLV+ab98hs2M5jBWRZ+9RBuXwNq++zgz1KtVIw2oeGdekHM6DEWJADazvlfjtkv6YZSU1Z5mwJV4N0z7Lk4yvZWuu05YYgRZFecNMxGCkpz4+MCQnAOQmks7c7Za0AIEUAcrxpdyz0lHFb809Uf+VDZKCgkexZZn7ZCynCGRxe1eCDOTJQlLK9cAQ3r5eOchR4YEPsCSnKAQqdi3zCAScioR9msiIQMFOSYjjG9sSUCXkHCeMYRSUogevWJwL66VdpkxlSu41WOsjgr7BoFQlX5p6rR/qMWfSdbX+RD9OthTW8B5YL9oDJSKhHBnrNqycwpfbEq5xowEvZ2ymKxg+OSaI4w5LFM6x5ZwmlOREzgIOZOvIywOkgqTyEDngHJjiRWRZ4jjJM/aimCBtk0JxYd5EpWWiec7X809UsM7fhLF8eRfXxnMBF6xD7uyrzUDKVBsp+CU5c8iW4t3UQudMY0mTAzOAo8lMznWewIwVAKucL+q0RgY/jDdEZJSRC0OJaGG6Zwf8oIZySiMaXYgTJQV0F0zcZ5X1rDW8Pj2HFBZQd8e4hkOV+Z77/yf8YU8lXZYGD5ZjB8UtaxxiksVfLpO1UA2WHcsCiMgBjLHWIUnnBH7c4x2IIYzyDhPwjksFZzkAeMUXERJSKM8IY5cDkRM54Cw1kPupscS0YjTU4aV1qwrOmHDgzwWjfFih+Z+pCkNoRyWJquZhBIYTBjGH3muMdcZYiAIu0hI9ZYMYT80q67IepOSTYg+3IJksFQxn8Y6YgVLgYySgca3tlchiOw4ThjDOTlER48cUQIjJTFfGBIe1bYium7+rlPWNfmzoRTHjlPpFxc/mfqb/wAtqaahVNoIzYPSVLIiZyvTKcnV+QCCRMUlOQgcYoRFa5PACAzmZwmCOKmDPmMJgRhPz7zIw7iRbOT/ACCyLIr4SPtkDM5VgEKlpTlas2yYj4H5YKOPbVKKywB6BsrMWn8zEenbIptx+Z7pvyNopsgE2Mst8hKDtgcDIkM58hNNZFDGTMYToya1pkAZBnc8M2YIyWCjIWMZ4hPJqmtgjA+zGwOL/czJKIxruYQHYvauibNprl0K7IPtWo2rAFHUq4x1eMSGuvTTmzsXW5q1HMba1jFpVPVmvb56v5jfd8er9zPw24AiKfYe8ZJsznBWRZCMlH20pJBzbJnlmYnJniGH3IIgYkojCfGEclINPPIzCYc+wqLHiZnTNS4x8JVSql533eVvopb48SnmdldiqjFTIC1vMZXiSdr44ncWITV/jPSlzun8x9Ql/pQAQyoR+TY9W3xXA4KMHX+cRV0bhNEcY2SxR9J888E4smZnBWRYNfJRGcckCYjIjjJKIxhdjUECOGyByf3EtMRnUcZHjZP3kXMBYvnPnNjFkRvrVQGdvZWNHFK7CsiS6dyXVhtstOjZkdbZmrcWXcPzD1Hen6mu8jizsyMB55FjRKvapTFnaLEZWZl4Ocq6gmg3XiJCAj7POCyuMT7LsAvLj0mkZ6z8jJfOTMz7CRxEsKfaPtMOGcJ0RhT2lSo4lYzBRxOVygWnYiIMpM6moNo2a0VTb/uZp1dPazIlY9N3Pk0Py856i9BWXWqTq0KVHEYwumT/ACEhAy0YyLEwYbSoan3Q5l5YRyWREzgpLPBOTHEguTwUjGdBx/WCSuDEQEcdERmoED2VxcfMCBjWID/U+oVgMen1AZvIAsMHipRWL7mzrgNnXUlvRlSspD/npjLlo7D8VH76GxBA3dqThzS3Ph34/j8uuz/QBYhm6tB4Bhma6slYFA8XVDNqERhoOMAJKRUI5/GOMeB+5VgXAP8AEIm/2W0YGXjhOKfZbJDPPhtIsAiAl/4czx1TAOc60ymD1nfFIMl7ZTFZ4LmeceUjOKn+o/8A29TRi0Urrrh/QLWUK/ybMVK4htEDWt6C38rXfl3qa+xVsr9hmRIYThjK+yamX7N7s88ZqvG9owKx2z1lZ8p5JTPtCynPEeFzE4KZnPBGNDpOAiZzwDjB6F7QUjkkUxilkAiRSLv9zT0w8exuTdY5FiswdO4wIZGXUGpqr72WV7TNY2xdO2IjJSxTF5QcVeyW4WMWGk93pd0otfls/wAW5R5LiQmwFQjlGoRA7KgCGQkcJH7f4xYyQ8RGG2IjUJqMXdCsDO44T4wpkpTMCXlDBeHe54paqYE5MYyusrATPM2KS1CgB7XgEGatIHq0RA297EfD0UiZbqBi9FjyVKpBXtO2FRchul+SJ8xSllrXxJKYwzYcFwGkFQ1NxaAlyQqH/IioJSu13rNo2ItVPyzbWgqVLmy8xecsoX1KFu6jhthrWawlnY89VA3mi+1HkjF1bLoao0kIEWeEsMJD2Ug2jNcokllHtEc5AHE2GS52uufEmfvjb0GkbPUrDfKylbaoOsZbew4AyAiKSJbesMZ2zieBiSlDZrT8izYqxElJU2SFZMMsnypg9iKNM2VsAlMVtw8dyyVp3pG39vyz1L+9XcMVqmOzYayKqE+OIBRsh0FDB/kZCI84hKNt4ht2ztNhoYHduW0tSWVy8hG6OSOSyYmMX1gSOBxhdij75CSwhkZyVmIUq52HXK76zK+qE0eCRsuqiUaRayLbVhRYZEFraZAizv5As1uxGsldg0Wm32mSwJplrbA4Hbuvc9RtOmw/NbrVvrAJarajMFH5XvbhPdRcKLR7lEDae66VdUA5m2rgD2lYdVreSTqURV7Qspwhkcr2nV8CHbCYApz9wSyuS6+MMmF7ong2x4s11ULpWkeCy5nlra0xrXd/I/H1F4FBedDbh2yJSWmlhXGlYfde+ZIphGtg6wBJtu1zWOlrJsHZX8O83a96QEQGwpM9TUXabtNdFYdfbOsnaXBtn6Zs/I135VsHxWp1azbbY0owExxNOhZcGxrNqZEcz0YifPhnJ+1cxAmWQmLHePasfANiFi4+8zLrzFK5ziIA4jyPX4m6oFMqDPU9yam0NVciq2++H3ItFAlPaZmZyFFOEBDmvolcyxXND2UQXmoUH1De1R8eseH0+wcBeZuEyp1sisEZGQDJykPCy5CLeuQ0lMZZbYF55VrMtH6afNXZflXq18hU1+w+Iu5snWIWQREbNoY5puLX2PjsuOfa9v8ARQr2rmK3T5thbYErNJ+NsC7Z2mD0Ona+Mn+qoK74hxTyQxyQDAY6IgvdYEw7NZtYtbr0updfHbfU8lH08ceL1BERiGot1wf4bmx2UWULOQJs9jq0WWMcgq7j11f6eNgZy0/zHzPCAk2MlkxXo1rdHXv+Hc3JCL6rosV/ynd1Atnt1V0nTq+WNiNMF1UfIbcr1ULXEybpmCyomHM7JiXMgoyncXVpDWkoYMCVW9Fak2q0ELD9+ys/KdjvHC88hcYtZMME9Mra9dhWq/p7Pdrg6OhfB194fXYRtElUquYl+xeywz2p0VNR8bxX9hWWyrqLsIzc2V2HRcfFeZmcra9thCgX5b3Shbt32WJU5iZmeZz0jY8lT8p9VsYoAEimZ4yVnAZx9ziI/RrkIVXeU2bBDIyvjvcaLCu0zqZXkYfYtfOsvPxzRcqvTxICU+zNdH0zSFA3/UA9M0ltfxrTebrrp26/MrYUyU1Kx2W2qrajK9FR1baZrvzVMW1O7YJ3C2dg6/8AGK1DWV9cARsN9XXCKGymqoy7nETOTk11zUpKF9htf4lymA0dx+U+qB5rfKkaoz1OzabY95mJhlRqkYfj6/ecWKNXWkXW25qHIrsFTttZevxO1NlNVBg5ojHJbWUwflCB1bFheswMWKuxAdcMyM27bbX6ZpJZV0seG5tEw2lp7EOq7/j5nsOoaSNQmJsbioBVtZsFTX2DBbdI3PwokZ+k/wCj1tkatmzI2rUn4YntE2bTLMfPb4kn5FflG2r/ACaPUVT+hJwBMY68+1r01KnsgZsWNga6gs1zRrYm+qvr4pGaM2dhS6JgQZqgUT5/y9lHAZM8zWqts514Zb16m1Z+05q7MWK2yd4NpZ2qmVFmSy+BacvRpE37SgBLoPh9Xb81rtra+ergaoiq62Sru3q48Ctg9dfKSvlFZWaXPssevJieNLMzq/ygo5jbo+NbiJKbCCR7DCyhi+uUbc1CXDtjatLrUKQKNmBH7td412bdg9k3ZUAqITPDthYXI3KTKg60QK7uXxYt4aljQ972t8Fb06yIPfLhdjV2wfXszBWMAyCZU2QyMrFB17fFK73AlqsMQ4k3L2a1UTf2NAHKrXeyLZ9mgLbBvQxBLqVH65TTSxndpZz9hdHw/TxSWn/KfViOa4kQEkJe4PHWBdZrW2FEhuVbTKpIg71ptlNStX15ODNPar1k8M29rbVAqM0pLG5s3Tde5RKPQ9PI8oN2WIWLdQpT7d5HxrSdgtutSwlHeunc96FWbbr9E6mV+pVdrV+NYzVbCERuranKprY9tjUysNQfajuk8CG3TKinsVHW/Jr0i+BsN01DKUGUR+joXj0EddR+U7BPyKba5LsSkoxRTDLFpas1+vK3O3RXrxAlMAwlzreHtsF53Dqa66+au9XrU1r+p2L6Rr2NL4e1n/WXGgSmU/CGrzkPCqSFlkjcz2EZKTAgmpQru19Dmls7KocjT3ICPUJD44jmW1XpHU11fCbWGla5y60qGwvbH5aukwZ62uaKTYRO1NctAJMno8P6QbAjq/8Ax/5TOep6nSx3kMLocTH3LbyKNZU+a3YyFbIrd8eAhOnsqrOsXCvsXr6yknxBosrCslPzMup8DtCxSidB37sxxL2pmh+itRbYRqihWw3NWHV9Hbjr6hHhqNxILKeSo0mXYTXKnsSiCivMVHviCTU2ba4uVZvHpBhdu7WC0qhsIAdk2HXNVSG0exp/CYZyw/0QBTNSOK35Vsa/mTZWb2VtQBLcIi3xlGVnsrqrjzZsXu+U9epA7ERK9SMqFlt6bOLQsIangtXfSiopZbW7sK3xbGouKqiqu24Yu4w7MFhz2mP52Gu+Mn0/YiJ3Cet9Wxn4xCQSxhsnPpCyr6WZSd1MPr668Lg9QEPGvbYtlZ049KJ9q2yTPT6olqWOIi19eGoiZpWLDjsN/QM8TQYdiyuOA/KpzcLVVNt1tjEoTSzYWStLq0ecYRC2o8qli1tjbCBimOybNhYJahlvZAxfcvbWXop5HfY3G1QWdVs1g+KRxlEFutWVeB47AS1gzIy1zGn2LOpTGoADu7TXCS9TYh9XdjK5+oKaEt/dqqarCPinSeK3nl4jpY7aLYia7YzXgkkMn6Xatv8AO39KWdK/pGvPyPyy/XG1WIG1bTbL2Eh6oSDfkMpVRrhumw84oF1dfsdNWBWYtLlCQovsiwCWekBXk3EA46hOqN/fc2G3rDVfWtMrilBtHOf3CxeSxeHwROQ1OaSROhskfBthfBix8ibF+y2yH/uKNY69P/QPli+E3TrNuNPYLqqOvc+KriWzq7N+3No/1S2eNFX+Prvy3f0exeIIEq/kyK9rXY/Z2Gxra4MpO/o54u+cFVFlplho8SO1j5exbWfQxDpbY2KfBX8rMs2GWmbWkFWK/kgYr5NfDCQmrXOywhJDS8V6lRtFSsbe4ixWiZjI7lmo6/Ou0V2Q1djjL9XusLrIwNY2yvXkdFlk5etexJObS2Nov1dO8aMYGwP2/LmBDAupbO1hKVRcd84hrLHGD4h8REwG12Ddep2BqawhZhlJtYhgrBR0+F3FzGlNEks1PWZlpvaJohdLynnlPFVmvRRsfGs7yUtXWf4o8i8loYaz66Xkxs62YGrs/IvYSPyfMTcZrzPNa3sm6mHJrbYOt1wvs/r1XRjNVSBJ/l+9ofKREMbFEiqYdxRRRibpxTnNvVWFWsl6H/UJx0zdsEiqwD5gqGwrxWWr6jft1WUWU2hJvIQaTh6iryBlCw2uXgnPBOMX0gYkpYo1Trmg+g0Co3g2K5Gx/vUK3zH2tcdTE3FsRsT5YzZlK2xIf2NXWCyz6VDLywhYfl8xl6iuuxkeOIDyTVU4GWNmxB07ROusJLs2MCohq2Fwy7EZpELfOzrK8tb/AE7LjfkLmqXSP52y0dPYTkc8xZ5jwAY6UnKbD1q2FUTKm51zvEvLNfR+YPibq7fCrIX+9O26wb4bXarGGTC/UA9y8Tq7NIDCr/mOxrfIrWwZM6uyg6xuSoTZ8+14RxncMWXDq5+RW9gJupGzTK3afYmpWU+re7V7OvuJEYGWM6dWCCun7cMl8Z4z8eqcVexswFx1Gtq5YnszF6vtTqsKoxkHZTFkl4UtsuUo6771orTf10kdc1w1rzoiIj8y2VACbfUqclIdqwsrnF4MvWwcStejw36Z1FKMImGrmBjyMP5VKDbL7F6rXkKwml2zP5TZiRn31lwEwbOrPMeSUzgxyVzW+ENTe8Mb+FysWGIgBHmukq1rZXPkf2F+ODX4Hp1VEaFb8zYPcd18tNuq+IOFnMXphQrrOcFW1Yrqt2zsKoQta9lTX4Kr5rv+oVGoWBMcT2Jyp/qHXO9doOUdHAUHHUIwpVGMmJnKyvKxyPi5QsA821aSmXbCGDAFMahg+fcQkP7AxzKqCvi+ntV4J/NdrTi2k6y5y7RKujmZzX3AFDXJCK/+psHrXQNl9iBpAHDawRCuFnfYLVARAdqyy5MV2SMKLmysVNRKoJ5iZxEzgpMsGSWb9kqzREZLIr4ULiNA8Om5qLXhTJT+uvQltbU15gojj833qzqSd1tsUwEF1CcuisZSDsRtygdk/wCU6pSY5dibKS1vjbY2ev8AjZTbC2WwhGLtCGE/Ig2mvU2SEwQmZeMZFkxO5Y+S6hQZbxVGrVh+zqqii9FuvdR8aw97LBfrIuuai3btWEKhQ/m7lC5Vymyrar64SDYUWV1ZTt9Ak1HEkMYDmInYXRuLRWgssuYxUVu02KrkDTBbX2KxJfUeyvWcVxuFExMRzgoKcIVjgMMYKDnKtOtcpmTENdaOwr9YLM4WpjmajXhSR+c7yjNlba96tDJe7ITHIfFYOy18VwyjtFyuxVqsbM00YDqz1kZTMbOSqLKBwAVELfV7O27cMpMhKRxCm2mo1KFR5KdYbl3/AEKXsQbGFYd+tKiayskayqlfj87nN/NmrbWZHKlGZt1hktwuhgqGMFSyENcLJ+JrqxWadSyrwHynwMrFrn+eaflpTUqJx8B39lGQERWGZMTE9piIjmYjj9YDJlRFKM1WvZ5vzzcUou1OVhiEU7MnNmmTWm40rc2fo7sPVl0tVq6RRVI6zWmJUQ+RatbJtaV2H322hapvVU1q1c7La+nUGClKYfsqyYvWvluwB4j9URMyOvgq2h1xNvR/H576hGEYP9SDaS4L+oVQ9gpXe83LYftyiNiZYgXytNJZNakRtbZQQ5rHlPGKNiyK3dKDMyn2UP8AYpLUhdGZvShK0j+fW0BYRYSynZbYY7KuwXAWH23iarhusi5ZVqbrGL0zYwtcRKPSnhO+PjOvfVIKzXRrKyshYxj7SERfsDYfiOPLP3n9V6uaQ1FBtokKFK/+gNpTUZTYrjn1iAx25eWF5Xk2PtW2zFL+uZG7OcbtbJ4JxLbI1+K9uxXh120K2Wnsyf5xdKwzBDp+oBky2KPjxr6b7xUaoVEf9AzHOXBr0i2lys4M7T+iP5Qontr6dQ4uqhedRzcOq+LKdebLq9JFeNjZgF/pmeIrXjrmhDtvbq1grK/6D29KLtQddaIh01icLT2IyxWaj9CiNRjt7MYW3szjbb2+04JSMyxh4McR+iZ4xhczq6BXHU6q6qv+hbipW3uEYy5WXm02QWFIUTnV9MkICrXDGp7DbrVUoxCWPJWrCMVQqjmwKolSB/SZ9cmec0uqK4xSgUP/AEM5cNXtKx1LXtEyMhsrQZ9Wt4eytlhmRyMdiQ8UKm6HLti9kCMlP6DPjP5zS6XzYsBWP/RHqHXzbrlEiXusCYS9VaPPor8ZqbA4UTBRHMqr4X8+0RziqD3kOlGM1mkUko+3/RU56h1ZTkJLPBhx1nT2qy0+dWOvV15b2xHH8zrtUEDf8dav7EcRle4KspTsNhlKiutH/RkxznqHXkjCMp9oiZzxFngnOPZO0sqB11lifLhHM5XrtsHq/T4hIAID/wBHEMFFzQVXyXpp8SeotqyaFqMmhePG6y2oQpWCxetbMr0jTj6EHjrem0jFWomsH/77f//EADARAAICAgIBAwMDAwQDAQAAAAECABEDIRIxQRMiUBAyUSBgYQRCcRQjM4AwUoGR/9oACAEDAQE/Af8AvwzVqL7Tr9ms3GepZqM4UxGJ/wDJddxnAFzFl5k/PMCxl8dCKNbjPUR3Joj9dxsyL5i/1AbQhZjuHKKppsmYUr3fOudalsYBqF3PQgthuHQnJ/xFs9xmruHOvU4sTYMC/wAzI78q8RbyN1DxXUYsm4P90xQMY3HDXyExPzW/mzLYtuMBXcHIbucTdiNY6nvE3cY8ZzDaInprfU+2MjH3IZj5j7ox9IXOSPsxcb//ACe0Rvw0p+5i4jr5twToQ9bgo7EACxv8xRRowL4Max9sUt5+hcDuEI2oMJUijDTRs26I1Fx48vU4ldLGyA6buDGf7ovsntLclgNi/mjdwDcsLqedwL4M0I2xqCxuVu4xqf8AJ2IFW59vcdcg+yISfa4hWhSxmYaWActMIq8IzchYgx+Uia0fmWF6mhCb1AtzXU5WJ3uBYNfQT+YYQuWKvp9mEeRDkCe0z0R2pgHGE6nCzyWKPNTlZ+ZZtWIqHzDXcJsWJRu4FqAic9XCfMrdyvp0YRW4rcxc2NSr7gHHQlyuW17gHmP+JV6MXWj8xoQkkanHdwACFtQ9wLRigdfRutS5y3X0H4nUZeUGvoQfEr6P/MUVqO9dwb+XLAGpy1LJE4+65QqoDSw5PxKprEbkDqKKG5yHX0IgTjuZOVe2JYFGMTeh9LB19CYq1D+IwJOoDx18sYFC7lxtgGUbuY0YXygStRcQXcyZQguDICLhO6gxjlce61E5HuO1dTGzHuZH49RCSLIjZQpqAXuM34nWzNdwUdxQLua8TG/IfLEbucgTxg0KhyNcNioPU9T+IBXc9MMtGcRVTixaMwUWYmTkY+QJMWXnHbjFcnxDl/iKb7jnWoovxOX5nOzGIURSKuaqITEbkPlTqUL5TK7KdTkJkzcZymQcjUx+3U/1JM5e24WVtTSQurGEqghzfgTkQIHYxhY1FV4Q8JfyIp/iFxkOoxAEDa1FMVCG+VcWKi2BuIeQsx6WceU/qLrUxX209RRFVexHAYVFxAbj8TFRRuZM69THRF19GW4Eee5IFY9mc+MJb7hFYeZkbcFBdRWNwCvlnJuoKxLue3KLjWiamNmbRhE9FbuMNaiYT/dGWxQgxfmHIh9oiBTDl8CL6pNme/ozSdzkMm7lLj2YQmU2IFC9xXRtTgqzkpFCYr6+Yyp6gqKBgWDNy7EJCwMG6jHxBjuClFSwY5FRFS42UL1MeVmPUct4gx+WmRUeJiVZkxDIe5iwenMjPy6iIKuZAQZwWKK+ZYoTuDGLuEc27gXiNT02MVOInpNOAWauKoE4LH10IEY9zLj5auY8AUTNZ0pmDGQbMzZyhoTG5buZ2ZB7YjM3cPdfMswWHHyNx1J0ImOtxlcmIlbM5CE1DswKq7MbKW0JZQQBmmQkDisTEfMca9sx492Y2WjQgphuOKHti/b7oXC9QfM5hdSuI1Arn65OR6i4q2Y4vzFxKo3Mjr3FKheUGV2MZ+C7nAubmRuOhFVjEYcoUEzF/Ew3x90zFgdRV1803W4eT7BigqNwKx2Y/LxBi/McgmgYMQ7MzU2hFxqo3DkUz2qLgyl3qply8NCK3IWZyB0IuLe4cgU7mjHycZzHzbdbgx+RMnMmhGDBKHcTE39xjDVCJ/ThdmFlb23BiA7mRRk1cGNcYgrLOSrqHGCbmTS0JgU+Zu4+H3cjEAjKGi44oPzZFD2xQR90KFjHsDisGE+Y6cl4iJ/ThNmNb6EXGF2Y6F4i8BFxEtZjmKBMrMo9sQnjbQENEUiXQ3Fy+IPm2WtmG8pirUZK20d2YeyIjdtMpJ0JhTgNx2dm1CeKzES+45PiDCxa26hPE0J43MmXxFHHZmjuOAYEVNxTYv5vvUCcRqBHuzNGVM2WjUU0lwZCxoQkLDeTUZhiEw5Tk3GeuoqsW5NC58Sr2ZyDanEQb7mRb1FFCvmzk45KEPLxMz8RMBvZnqQqvZjMG0ImNccObk/ECFgs1k0RC64xqI/PcZ5iLNtoXM5ULM+7qVWzDdRevmym7jPUHuG4K6i4iG5Gf1CljoxE4jcIDGAKkLcnqWFhrJqoW46EUsY7EdROXmM/5iLyPKcrNTQiGx83czdRSx1Ma3uZM26iJfuMyBz1Mace4VHK7lKk5BjOXGcmJhsCDkYzERST3MxscVmNfSX3S7/xBr5spZuOwGolxnrQiYrNmEnoTY2YMhyQKBsxiCYCALnMmWQJbGWVG4HJMLATgDuOCW31EIGoPm8zEDUxI5bcZ6i5chaczBfmNZgxxqi8YXuJOZMUkDcL3CwXqMt7ufYIfesVePcBBFj5pjQuf6qzVTmAJ66k1C9dQcjM2NnOomKhGrqKqmFlif4hyRN9xnECDuMhJuJja7aeqrniJpBMuMuQRFATUHzORlGmgx412JyvxDiC9T3GM2W5wJ7hoCp6avqKFxiovEmFwsVw26jZAvc4i4zeBMTXOQZYqLi3BeSdCemxaD5nInI3F0KE9N/MJcCLkY6nAmABRPQtruUFlKTNLPaxlAQ4p9gmNizbnLdCKANwkSiBQmIHfKE6mK+zAb+XMVcl2Z/uXPdUxsfMI/mcdRcY/MoJDxaBQNxlDGKtGcchEo8J9xECU1xcZBnpLCrcv4jOF7jLeoFC6JmUMR7Yi8R8vk6qEEfbL1uYwe47LdT0l7hAOpXGEBoqgRhyirxjtRqBvEXLzub42I4ckFZRu56ZuACqntYcoSfEK33OQBqKSW+Xa/EHIdxQSbMJ3U4gQi9QIFjCxEWu4b8RFIjmhK5bnEXcCqsbJWhBlJW5k5MoKyjYMCkNF4+IcmtQKTsxxZgOtRTY+WI3co8rv6d/QAXCLicv7o3tgN7+nc5a1CGI5R7sGBN8oFC6mNr1MxYL7ZRajKAPKcgDBdwCWJyHyzLZv62bg90YXEf8xh5lhhFMq9SoBv6KwaZb8Qgkhpx4m4cgBqWWtYqWKMLhRASwsR9biipQ+WMOtwOHg6jD/wDIMgMK+YD4MHs0IT/cPpdbjHyJxPK4qcdwkdRXs1Mi2JwsWYX1YllticFU8zOW9QLUAhHy7EjqcQ/c2DZnrf8AsJ6an3CBiv3TJai17gbn7DF9up19AJcLclsQgtsTgAeUbJUvcC8O5zC6lcvaYKX2iKCBv6Nv5fKp+5e5zKC3hyAjc4EmzC3p+5pa5NmYsbrsmFa2IWH2tOQOjAoXqG/E4+6xFXjCwBqXviYqE6MLBRUVy+jOIIp5944iY1oWe/rQY/MZcoU0RPTRjfmEHGLgzE/8kGNcp5CI/iHkTyXqIzNuoNaMLgTTQACXzFQoXE41GfkLE9z7EOt3ucxk/wAzGnn6k1Fo9fMOgO4QE/zAH7ik5DTRmC6WMynRgxMg9pjb1PUPKqi7+6HXUtbucFO4aQXGq+Ynp75XG9u1M+73LEUd/oyFT7DFXiK+Zyf0/vuENcbIE1EG+UVQ590PuNqYAWaY+W+U5cZzvxOIhyAHiYov2+JxTGI2Ug14iYqNmIB0vX6GNC5iDHb/ADTryFTg6WYCXbYj8VFCc/b7pjxCrUzHobg5gbiXUJqF7lCFwp4wMx04iihCWLcYq8RX6NZD85nxltrOXAbg45m6jJXUb7K6gRuOzEHFNTm1e0QX2YXEtj1CPLQuxOpd+2ItDf6MgJFCInEfO5O6ikLOK5GuNjqMTVJMQeoLqF3OqiXW4bnqTbiBPJ/Q78eot+fniAYVExj8TIt+YgPkxS11PcpnFiauDQ3DlET/AB+ln4xV3f7AfFe4F4bh5N1EHEbMyN+IFvzKCierEN+P03Bjs2f2CRYqKhvc411OOtz01hKpPVibEZ+MQk7P1MF+f2G5IFic3ik1uHKBPV5GqlAT1linl+yevpQnJRGUZNTimKLsfT1B4/Y9SmjLYoz01/MChep6XJvd9COXcCgfskqDPTEozh/MC1/0T//EADERAAICAQMEAQIFBAIDAQAAAAECAAMRBBIhEyIxQVAyURAUIzNhBSBCYCRxMEOAUv/aAAgBAgEBPwH/AOqiMf6dp9OzjesuZXGT5/02us2HiOlaLurODBX1Bu9y8o3K+f8AyKpbxBUxOJbUEAI+erZaUDL5m02k2NLre7KRUyMx6V6e9f71Ut4i0O3qfk2+/Mr0y1c2iNWHfNXEGaRzL36xwPnaeGzPy4XJaWW7m7fE6AQjfD/xWx/iZkZx6nZHGDEXnMFG7LCL0+mc/VMmlO9fMqQV17lgtFKd4ldAP6mY9nUzWYVWtcrMWMQXHEd6jwJdWUbHzaruO0QKK6iv2m57X/gxKFJNbSy8BTU/qIS52+ZXT1Mr7nZ0tp8iZ3/UYAKzkGd2zcDDi4KqjmG05FVkNe98V+p1RqH2OPEtU8CqPcKe1oKD+5uh1LWDEYVLLqbdu9vm6G6Z3yus7z1Pc7dmz2JZc1wG0ciJU1il/cZV2C1PIl+oDMLE8zcDy0YDHEIKHmCvgGdzE2L6iXI6nqeYnU0i7vvFC7OPJhZ9OOeZVZUV32eZ02+pfEOoDDYOJbSgA7uYzWbcPCMH5kDMprUYB9x9R24X6hOk+pHUhRQOqnqW6pQQ9cbe+XxxE05Rwre4qJ31v5htzXsMXnzFYUtxzHDIoOfMKjUkCvjETUbiBZ6j1/8AvSU3q7brYaepm08CM7bc+ozC/trEUdBuY12T+p4lxVjlB8zS3TO+Dfd2iV1rSBaJbqVpbKe4wsZt/gNE0y1W7T4MG1A9Jlmp3KoHkR3LncZjHJjoVODE7uyVOEJzzCH0/j3MDUDC+BKruQtn0iOnWPUHAnXdeH8TqrqPr4UQjB3L4gtCjBEsUDwczZgfM00jcVsn5hVwV8iIXsOzwDKKVrY1vG1CdEp7Eu1LWAHHiWV2MQz+4mjHV6bSutNj1t5Ea4NSEPkRnL+Z5GYMWL9sSlycp7MYdJseo4Fy7zwILCh5jMto3N5+0esocNBZxtbxG/jxK8jkQn2IwJ7gPlwcHMw1jBm9yuutLSj+I2oGzZ7HiO9l+1jKdMosKNEZBSyfaW6pXpA9y7UszKw9RizHJiod23E2HOIvb3T6TLgf3PvOLa/sBK7DWZYN/PloDt5E3rjnz+KgQnI3Zi1qe3dGGDj5YeZh3XnxOgosCsYvSRmhvOwKPUzcbAx9waUm7Y0q0gJZW9QdM0nPkQ21tWAfIlt5sYNGDHuP4Ke3/qI5ftlRVG7pfyd33iNtHmN/E245hU43TBxnHEJ3d23iKRu6hXiVuq5ZlhrLJuA+WrIDcwlmHHiCkbhvPmU1J1Gri2IKSh8y3VBguPUt1bO4ceo9tjNF07FtpiaYsSPtFqzWX+0c/pgyvGYWAbiKozzLgM5WVAMMGWAA4UwUsVyZuAG3EqrVhljERre1fEPUJ6IMs6tYFX3l3UWsJiWC4VhTNRpjTz8stzBNgnRcL1DOkysOfMXTILNjRErdXz5jGvo8S25XCFfIlup/V3iDUEOXHuG0BcCKu6OoWKm7mXV7JXjHM2jOBG0wQctCSw2iUHpN3iWOHaWJWo/TPMr0vbvziU1Pa+QfEZbXtC5morsLKGaamlFTuMtr6Z+VXBXjzMsRtiJWatxg09rHgQac/T7iUM4JHqJXirqS2ntVvvG06qQIKl6uybCsVC/ibCBAC5iVKT3GWV1hu0wJn6eZTc2nPiXX9Q5MR9MF8SutLHx4mppWsdrTT0Mg4aaeuxnLAyypmtAZpqqq1TJ8y7UVGrHytJAcZmp6YYCuMzL2+ot9hXGYtwTNjfVNKx5juW/TXxCrYwTGZj5i5HMLFuIoYQktxKtMSM5lnBx+Gn1Rp4xLr95yZRXQ65Mt2hsIINCMZYxatz9OW6exE4aaWqzbkcRqm6wVjNTVWi/zLLN/y2j6ed1ktIufsEZimFxFZGt3Y4m6tGMSwKpXE63Ztm8ccR7hngRWxN5PAnRdOTGJ8ZgQe5VZQo5jsucqImlNq7icSxDUcRa7LfEZ7qxhpULXOUl7W+GMp/MFe2CqxrcHzNZUtS/z8xp7lqByOZ021Lbo1G04BipvMKYHMVfcZsTBMIIiAjmWO58xa8nmNpO3MXAmS30iJbagxGsZ4uq2IBiXXm2UalEQCam/qtmV60bYL337h5l1rWtlvmVssVNogsAT+TD2LMknML4m/JyZ1BFZs5hhJMyYrkjkwuPUTUKExiW3FzxNHQGXcZrAiDA8zT0CzzL9LWle4TS1ixsGPTUleSJUwRWb38yq5nUMRgIz5gZRGbd4m0xROZ3PK1SvuMtsW3wIWAlGkZu8y5trFYqlTgjmWb0H2gTPmKzVnKTrNYe8xQxb9OOth/ch+Z0+3ndActzCw/FNsL54EU4juzmIjHiFSTiNXWiyuvecifmGQYETnkyrUqj5ea24Om1Yp5wZuqVcLLiC+VmlurSv+ZqtT1m4+arUu20S1Uq7RCQTC4xgRMCGz7Ra2VN0Lk8CafC8vGZnbiBCIAWgwlO3M01aHueMm58Vx9LZUNzQ2ZgTegAHMKsvmIm6LorSMw/NKSDkQWD/ADibAvPmV43ZMtuBPaIka9n7YaXqGTC5bxKHFSkkcxd174moRaeFMTS2WLum4+JSWrbdNRqmcbZup6XjumhdWGJrL2dsepS+xt0u/qO5cIIxz82PPMwbPpE34E01CspseNb9pU+w7o9r3ttEs035dMkzus4UQN0uPcYhuY+pO3bNK3TbcRmauyx+SMCVJRs58zpdWzaktpfTHzGO7mGsWt+kJbp2Tk/Obt/EW7optEbOcmB8jAlOmRa97yxweFlJ6fdL7jaeZXetKYErxbbmyai+tU2IJpK6m7rDL7q1/bihbq91pjqps21+JVploPUYy6xtX21iGy2hemwmksdASgl17XmHg/NnCnIlbAuC/ianULZwsat0GSJvbGMzRrWibj5j4vuwsbS01JlpRpzef4l2nqoT+ZRpTcN7eJqaq6x2+ZRoQy7nM1GxOxImhTbl2hGX2IZ+UahdytDYznvlyrX3UmVDgkeoxyfm6tN1VBmFHE0m1W3NNZf1cIsH9OO3JMUO3asXSW1DqTFmpOBOi9CkgyrT2ajmWadtOmQ0q0jWje5mpqSpO1pRolZdzmagVrwkq0dW3cxjJvs2IcxC2lXFixLHsBrrEdl44wY3n5uvVMtewTS6PqrvaXr07NqTZYvfiW6xrBiaazpryJbq3uG0Sm56K/pjWXargRetVXj7RabtVy0anopy80+k6w3uZfXp6kxNLRUy7nM1fQVcV+ZTomwLFaam9z+m0WoJX1azzMNe2fct+rj5taHYZAlF7oNuZS6I+55qtYpXYk0ldSrubzNXqkYbElNlFSZHmXas2jYglJdE4SFrtV2jgSqqxVxuiadtQxJbiGimkcmU11WuSTxLDpqxNLQlxJYzVVpSv6bSip0/UYS9haRsigIm4cMIxLHJ+bq1q11BR5mkpFhLPNX0FXC+ZptEpXe81TVqNq+ZTp6UG5jL762HTQSnbUnYI+ptuOysSiuxE2mW1WWvs3RNJXSOTGSq27aDxOnp6hFqTUXdvAlujqRMyvT2W8rPzltQ6bCaeo2LuXzNQxc5IlibMZ+b0lHV5moqWpJRojYNzS1ERcZlOiTG6wy9qFXao5ml6SLn3LNcfprHM0wtC9wmoa/dsWU6LZyzTVKhYIpiaOmsd0vRLLAlUXQBOc8za9hx5lGqNA2MsAOstjBtJZgGV5J3nxLAc4+arTe22DTtWMq0q0z38kx6emnDTT6QWDe5l35etcTTdPbk+Y+tSvtUTTG3cXK+ZqdRcnH3lOltzvZprNyD6pT/AE8Y3OZrERCAh5lWhsA3ZwZdqLf22M0eorqGGl93XYKk2Ppjvn6mqeJbsQoZ9XMPzOmrZssvqL1dQdsGm6K8vKR1z3GMNNUMSpas5MbW1VjCiVM9lvU25mo1NiDlYlV153zUdetMlpTo7L+4y+pqlGGiUWN3CNrbQuDNIELbrJrumcbfMVXqYNiXXdfAAlb/AJZuRP3H/wC4zrjAh+ZqbHbBp0TuZ41iFsZ4gXSr/M219TPqHV1VDCrGZ733Yj6h6hnbiM1uqMezU0pzMW6k/eN+Y06fxGsew5MX+oKFxiJ/yreZq9OlS9sAxyZqNStte0SvKkNNRatr7hLBs2ssVSzS0Y7Y9bJ9XzCflwO+WGr/AAlLUqO4czUMHbsETULUv0Sy5728QXW0L9Msus1HErsu06fTLNRZdwZVfZplxiX6lrsZlV1CpOLbcLLdMaE3ZjWFhzOrT0f5m8y29XqA9yuveD/E3njMW7byg5lTBWy0vtNrZPy+nBLZHqPf1BhpTXYrbws1OoNvbKTZQM7Zbq3tlVltAziW6h7uJU9lHIEt1NlnBmnv6JziajVtdxNLp6nXc5lqAP2eIdM1fdC5Y4YypqguGmRK70VCCJ7lgKNtUwAAcwHE2k8yyrYoJ+XTHuKqucZxLLSvaGlVb/uJH1NlgwTK2KHcJZqntXbKLOk+6X6xrBt9ShkVsvNVfXYMIJptMbsmODWSk3GWX2WDDTT0o2TYYawGxKCtbd0ZlOcTtNefcZWBGZXSXbEtZB2pNKyVgu8uc2NuaN8sORiORjAg+0LMnbmCNqm2bMRDgy569uEEqUWHBMvrROEOYAT4iuy+DMc8x7qynTAlNfU7RGbHEB5BMvA3ZXxKQpPdAQOJu3DE5xOJmFW9zb8tTYFBVhM/htGMgwPsBXEUx6wFyDF54mCh5h4MqvNXj3C2YwG0HPP4HKyv+ZxjELZE2+59PMLYORK6XsMICnBmlVG5smov6p/iZPyynEUZ4i1PRyVyJYylspxBzwJ0ip5ELK3jicqdwhzZz7mP8T+AEAm7iM26YPmMuIhxN2DibeMTAHBnWYrsE28ZMJjMD4g+X0y1OuH8y4vQMBsiYB4ETS7huVo9jr2MYVz4lQV+Hj1dHvUxsnmeYODkxyCeIBAuDgwYAxN2RiKmZjiZ3eIVJnKdwhJJ3PHIJ4/Cp2Q7lhOTn5bTWKMq/idPqNhJTX0Sd6y16cdkCdU4WIj0nkZEstpPBE3Z8yqhrOVnQtoG4R7ns4MAgYf5Sx62HaJtzzMY5nYOcxVLGMgTnMAfOUhdlbul1gf6fxDPWmPR+Y09Ksm5TzLbrKj3QYtbmDTL5Qyy16u3MtBY7pUKsbbI60AcGFj5iaOxxkQC3TeRLNQ1gwRAu0xWCHuENlRGAsC4MwijuMDKe3EFbqPMdz4/FELnCzUbxhX+Yqs2QU2PyZuCfUJcyAZSJQ9o3RN9S7SsbUo4xiJ558RdJUf8peOj+28DPadp5g0tuPEOoensIj2tfwYq2MuMQWlO0rzOsbRjbBQx88S/s4Bz/ZTvXuWO5dtx+Z01rPXx5EfU7lxKqVYZJgqZR2GXamzwIi45dYbdOBgiXlM/pyrTG3nMOk6XcHn5i37xaLLBuj1PT3xdTa3GZ+X9kyy3Zwhlu/y/9ijJl7IBtT5qtyhyJQ9WORGNeJV1LOJXTZUc4n50ocES5zY+TK69N95qOj/65VS1x4n5HbyWjXOnaGldJt7naMiJyhjHmJ0lG4xm3HP9gGwc/Oae/aNj+ImkNo3g8Ta1K+YNVbYMSsbWJsGYuqq8Yjt1LPtPy1OMs0uWpf2zK6jZ5OI1NCDlswH0InSVe4cx/wD9Y4jHP9leByY7bj87U6rXlDzG011nM6j6cYYRtY1gwJSK/NnmW26fHiAKWx6nToT3mWEZ7ZWagO4ZMcFucYn0nmNYzcE/2ImYfnkYqeINVaZbYWbLwamsDtWXWbznE6enHLGW9NjlOIDUOWljBjwIiEHMsJPkw/2KuYX9D/QNPqumMES7UdbiIUXzLbA/CiVhf84zL6EByZtJOY2R7/txC6hcL/oIODHsTb2CI65741gz2jEFhnc0CGMSIFLRxjj8RzCft/oa48GdMQjnidMzZtXOZuJnTb3DlfxGPcP+i5/DeZ3GVWiocjmILNT/ANS0BWwIOYa2Hn/SFfTBfEBy3aIEsPhYxyeZv2rhfwWzZ4jWFv8ASadS1PiPr7HGIrAHJEbU5GAuJv8A/hP/xABCEAABAwIEBAQDBgMHAwQDAAABAAIRAyEQEjFBEyJRYQQjMnFCYIEUIDNSkaEwYrEkQENwcpLBNILhkKKy0VOT8P/aAAgBAQAGPwL/ANByXEAd1zeIaf8ATdW4h/7VanUV2VFdz2+7VyeIZ7Srf5KFz3BrRuUWeCbmP53aKHPfVefhCms4UR01KGfiPPcr/p2r8Ms/0lf2es5vZ91mfTzt6suvKrPb2Qb4tn/c1Z6Lw5vb+6eYZqbMGq8ltOmP1K/EY73app0fDhn5nNI/5TqPivDsL2m5YVnoH3B1HzxmqXOzRqVNUxT2YNAg9/l0ep1Ky0WR1O5++S5mV/5mouZ5tPqNVnouLXIN8UOG78w0UtMg/wBxNHw5nxG5/Ii55LnHUlClQbmcUHVorVf5tMHR8TQU5n52fO971T6WIvqEue7RCt40S7an0/hlwHDq/mCy1W22dsVyGae7CppnmGrTt/H4dH8d4t/L3RJMk6lNo0RLnLJT9R9TuuP/AGBMI+FpJ+dsrRmru0arzUrPKFSrzeI/+P8AFLajQ5p2K4nh5fS3G7UH0nFrhuEKdXlr/wDy/ivrVNGp9Wp6nKBclZnjz3+rt2xlVquxNlXq7AZfnUvN3mzR1RcZqVXlZ6nN4gi56dv7g7xHhW8urmDZSDBCFGuYrjQ/m/ifZ6Z8unr3OB8XVbyM9E7nr9zhMPm1bfTBhIh1TnPzo6pUMNaEajvT8LegQr1r1nafy/3L7R4dvln1DogW2IXDqnz2/wDu/hFzT5jrMV9VToM+I/omUqYhrRGL6tQw1qfWqb6DoFSpbE39kANvnOSvs9I+SzXuVKpVRuL/ANygiQs7PwXm3bsmvYYcNCs2lQeofwSR+GzlbgfEvHPU9Pt9zh0j5DD/ALjgfEPHNV09vnTh03Q5ytrg/wAM82dzN9/7m+lU9Lk6lUF9j1CbVbp8Q6hNqUzLHXH3+DTPm1Lewwp0RoTf2Qa3QWx+y0Hc59ZGwwZS+DV57INaIA+c3PeYa0SU6s7SbDoEXUGgO6ol2pTalMw9pkJlWnodun9zln4zLt79sPs1U+XU9PY/ePEdz7MGpT61TU/thU8S4Xfyt9sbXrO9I/5Rc4y43JTadIZnu0QY279XO6n50b4QHW71ZZG6popul41wh58h/q7d1IuD/c/tFMeXU9XY4DN+Kyzv/vHzHy/8jdUW0fJZ21UuMnvhA1VKl+RsYOq1dBt1Tq1Y8x26INaCXGwAWaoB9od6j07fOjqj9tuqdVqGXuMnA5LThmGA8P4g+Ts78qBBkf3J9F+jgn0qnqYYTanwGzvZeviP6MWVh4LOjdf1UnXDNkMd10UqnUGj2hyc95hrRJKn/Bb6B/zgPE1x5rvSPyj514NG1Nv7lS+oz2RGbnCOZwbF/dTUDSO65bn+UKQwNHQYQOel+Qry3w/8jtf7j51VrTrG6a/w4dIEFx3xsrsdHVFrgBUnUqWEFOY7bAMJl1I5Svs1F3lN9R6nBvivEDl/w2nfv86mmx+Wo/QqWva8djdRJkaqzSUFGHIxzvovTHuUXObYawuhUF3FZ0ev7Qx1N3a4RNGsx0d/4WapUY0dyrVDU/0BHgUQOhcjnrFo/KywUCXOUuZlHdRMqQqjXevVcuitYrnsVTq03gki8YP4D8ucZThxqw/s7f8A3K2nzo57tGiU99TSbeyljiFmqzlUeHgT1UVRrgT4meyiY9gppz9VkLuTtjIgq4Xl13iNjcLmNN/uIV/DU/8Acv8ApB/v/wDC/wCkH/7P/Ct4Zn+5clOkz91HGA9mrn8RVP8A3LRTnY0e6/FzH2X4ZKBBygqOK9NpvOu68y46LPRJaVzGCpLRKaRAdKM64y7loN9R69k1jBDRYD51b4Wk1xc67oU8OPcrzXZSoaZChctJ31UOAC4hLY98PZcrS49ldob7lfB+qzOZy9RhqubRWXmzHZDhVHErznR9UBQ5iipGnVfi3U55lXWRkH6LNWugZ1TXs2QbWbzrkOU9EQSE5oqObGsFTVOYjqg2pTaQeycwenUYVKXxNfPzq+s/4R+qM0ecolr4UuKhZsjXe6uxCGZVqrYEVC3Kf1XpeuWm4qGtDGHCOqBr1DJ2CsHT7oNktTSSC06FBSoWU7LmeBZQYhRSP1VtVouDWby7FAsIKgoZJnZRLR9Fmq1CCVmoEO7LiAc41B2QqHbBrT6avJ86tpMHlM36lAkKdUH1HMvsuI0xOwXllaaKbArI25Nl5rwxXrH9E4s8QLdVBUItVgtCg0vOUaKCxpWdrWtKJrGTh1IU1KcvKykFpO4K4odnpjXspROym8KadWeyIIUsNlD6QdG4TTkytaphNZWBaOq5QszRlqdeqdT8Sw036GMJGoVKr+YX9/nNz/i0b7qC6QULErRS5tiswOmENcQFBKkaqBV/UKC+PouYr2QTTWbmZuEOG6m3topz08qPG4f01VvRNkYUNuudjgg6lmahxYMdkC0AlZahgHYItlAnfCWPK5jMdVemJUhGQgHkB7VAglS9pyLNUqBvZF9PTGr4Vx/nb/z85iHDgtsEKmYR0VgJRLjdA5jA2wsgavir9IheoH3crC3ZGPTjFNsuOy0aPcqwafqoqtLcD1xl7JDt+iGWq0HunOc5jii4evthMonZcot0Ky8IsPZarKzTC0owPMi4K5eUpvF/VO5wWkYZHGJ3T936jClV6G/sgR84m/O+wVnGF3VzCzF6N1yA/RXaUJVtVlcsyjAOpnK4brma1y5aTV5rrDZBwwLLSVzVr+yltaY6rTCArppc3M0HRTRLYOyLqrAR0KJAhFXXKEA1o7ypp8j+yyeNo3/MEA0j9MHCu0G1pU+Hlj1wvEctX+qMel3MMGsJ8ylyn/j5wJRdVqOGTlAXJh2OMUXZUeK667qHK2AziW7q1I/VTReQ/oFI0UHdHGRYqXVJLdJUZWfouY4y3QWTszgVmptJjWFDnuyqxlSdVTpl2TNuo4zpXkvD4/VZa1OT3XPqrIU6hgFTSlyyel42K4Z9exWWo/Nl0wY4ny3cr/nB1Kn+If2wjdPzZieylrbK6tqoOqnouZEqArNXdHAzriCRKg0ch9kRWaJ/0r+yh2TunE4ZVdTRdCJe2/ZEMZHdTFzhDW3WZ4KvdXa9pUMDuKN4Wq5tFmoCSFkfy1Rr3WZvLVGhRa8yR1XVxWV4IOHDcfMpWPcfNxJMAKqQJvAR6KVOGZuowEarKrruoKthZDEinlt1KzvZy9RhdGNMCShIkLn5B0hFwa0BeUZCiFJ0WiFTLmUtqhhOzleC7qCoGF1xad29AuE4Q4bovYPM6rI8B8dU6o7UplSNDKFelq2+DKvw6O9kCDIPzbkBh1S30VsJ3UdFI3XNIPTCSUJULL0QcirfcsrIc7iPfG+mAY3dZQAXFEO2UKThovMdCyUyrw4dQtThyqwlcKtZp/ZZ6cCp1G64ZAMbFOfl5ipTWVGDMBcIvpeZ4d3qadk7J6dsD4Z556ent82tpt/wxdDKNVldclFpRhBxph0aLNUNzgR0QKlSPuZkJUjREIrL9w7nZQ4Q4IcxWXACcIY0krmpuaiRULfqoBJUnHT3Wdj+dZZkflKNQgAnpg5tT8Vcfwri8DULK85HbgpwpOBZtgyszVp/VMq0zLXCR81ue7QCU5x+K6ndZnHRSpRlZhrgVZQFdTKAKnC055RUhSfuW0wvdxwugQ+ak6YXXlGD2WVz+U9RhJwklB8AjcLP4eGvTmaOCk64NbUdlad1xPDPzR+qyeI5KibUokc+oGHMNcD4R55XXZ7/ADXU6uhv3O6LSgQirIWgrujKDy0OjYqQI7KUThOPFfUieic0OzQdcTOAUDbAvKJwbyc41lWUFQwE+yNoPdXuifDGYvB1U03FrlnqGXYirTyuHRCl4kHKP1CPiKL2T0VlyySnUK1qrbsJ/pgC0w4GQU1/xizh3+aqDOrpVkJQ6qHKQr4RgESrbrspWdrOVQdcbrK15AUFHqi+s8W+GU0eGPNvBQAwLnaYQsu+NvUiU7K1rp6rO4AeysuUkH7kU2lx6BRBy7tKMltN0WlXuF0TS0JlaiJtsnNIg4B/+G6zwg5pkH5p8O3sSjjZNa0aC/dX1V0XN0UBNY90NKZwtSLjGUKcCw9SLj8WBLAI7otqWcpU/dJ8V9J0RnIewUNwbUq2adFTdNnbYQ0ElTwXBn3Mtd5Y3qstOoKjeuFyg6mYcmt8SGg/mCLGuDm9VYqSn+HrNB6FE03HKUHNGUxfur4DwlY8vwH/AI+aaP8AoUNRbTbNZ1iU1jYkotH0XO7PWPwjZNe5sMNpxnDNhNFkqHCDgIUhQWOzIvdhnccjNlxA4Pbv9wAYS7RWTWuoguboUatUy46dsHcVtz8QRbRDiTuVJvgKgygHSVFVsLWFqoaEWeKo5mnfcI8KS3aVdWXZCr4Z0PGrCnM8QwutZcqcdYwndZKn4zNe/wA0Uj/KgynzVjqpOpVlZXVOn02wBG6j4hgV2RfmAR4JtH32y7KQLhcGjdu5wdlsOpXNUfmVRhM5cORjiFmDCeuMUWFy8xjm4WwysqQ3uhxH5o2wimJK52Fq5jK0wugHWZ1WZrszDo5WGBq0LhmqkYNq09Qm1Keh/b5n4o9TDhLtgid01qjfCUEGlvmC2b7kwoCYz8xhNYxrSdyVTqsAa82IC7oIFXx4TmnMNwstJvN+YqSZJTc/om6ytqMDOic3w/McGiuYYminUYxnYo0qb843OBdXGboFBYxoQ+zxn3LdMPLplyvSc1Gk4gt9lJXKpIsoOygJzM3KdlCvdB9KQDqszd8Yf+C/Xt3Uj5mr0xqW2UEKBhSLtJXJGmygJ0nK1qLJkdUA0qQg995Rq09jcIBCVmGoQztGbqrlZd9kHVxmf06J53AkY8rHH2CvjOU4w0klSKL/ANFleCD0OHlsc72VqZWWqCHd8OpWWnp0UGiETliVCzcn+5QZCuVKhjSSpKsEW1256TtQjwn+WdEN5V8Ps1Q8zfT7fM9cRZ1x9VKuVG6ndBZahgPUNcDjleLI02ek6qFmY23UoCsOXriHDULzQ5rkadFpa06k4NrVhmJ0CsAAvL2EEptNupVmy78xROXL3TnUhyplOYBUU2fVTUePZZyMrUJ0UcRjWqzs56BZ8sDQBcwshkLQd82q5nMd9EXUWwzYIAC6k5G/VFr3H9VzFWV1xKTrjos9S5K0RBHscGgdUMw5v64F4HLET8z0vEMGnKVCaKnpdZVGgzChqzC/ZXwyUhJWcw5u8YtzaTdDL6dlUa7U6DCKbCVL6dldGMAyGuA0lQXZW9G4BzDDgo5feFLzhyB09lDn1VLpUNBJ7KXQwd1y1GEog7LLSBK5uUK1a/siHHTooEypY23uspJj9V5hV0OOCWdlNKqPqnNJ0UKGhd1zGMGtfsgBrog2nN7mfmepT6hZK9miZCeGiADZZio6oP17Krk0zYVGk8zhZEDRH3VsIp1ICJqOzFBmxKaG7I9kYRawErzasf6UX0qmbLeDgMmnVeYXPKe9oyFo64Cp4i86NUMaB7IlxnNsoATXMc3OfUSVzVW/RFvh2FoPxFXTm8MOBVqJ/VQ2KY7Lqpao4I/VE2CuUftM5dlLAIUKAoCzizhuszw3N2wblKAhcertt808bLNOqCfqnuG6FNtyTom8UJ3Ddllc2qzBpyhAskEIms+cG8cCIupotyu2hX2VsJs73UPdy9BgwUyJ+Jc9RoRpUJynV2DQx4bA0K9Wc/yqPTT6YBpY10KGwz2UuJJxEqG6rzPSrUgfdEGm3PtC1Xm8x2VqbB9E5uVr6n8oWi4lR9ugXlvcD3TqZ1GGSmQDrdeY36gpzXNBlWXM5CdFFLQ9U1jRAHzS4D1t5mrum5ullJ1BwpsOhKyNaMvRZmjlcJAxY2o8NKy0nZ39l7oO8RzHoo4LVlZ6TcYclNx+inhOUO1UNBJUuhnuvxh+iyvgzoQstIIF0vO6swfoqbYHG3j7rXs9QX/TT9Cstqf0XmEk9V5bS5cjcv1QbXL798LBcSmHtb1C5yFLl5LbrmlhChwld0Ve6HD/AEXEeOd3zW59JhNJ/NbZCoDBGiAJVtEXfENF5sip/VB5XZF1Mg9k7iCH4NITWObDtysoaXOT6tT1IV6gzuOgTm9OikkZtgnPOpTHMgucJLsLnM78oRe/9OiyPlruvVWzOUUmCmP3W7nFcwDB3UGpP0Uar1ZWLkZfqVLiGhNFIWb8XVE1iJGjSrQAueoPYIACKbdEBXdDeqlrg9HiuAanZByTZWaiXiWHVZ21BP5Vorot8QBfQlT4c2OoTc4ljLlQNPmtzd0WOF8OL4i/RqNXw0wNWnFgGu6gJwp6Cx+7yMcfZQ2m4s6EIgRT9gpcZPfDy6jm+xXPVefqo3QzugIEU83+pE1KdMN9lko2a42Xltv+ZS4wO68k5n/thkFDiHqFLPD5B7LNWe53YqzUACAUS2rnjZQMOVwWR8tKuSVcprMjQOqdWYA1zem67LdGXOzpzKm2Ac6M77/NrPFN9B5XdsMiqufq8QBhytJ+i8txaoc+B2+66pU5svwqGiMGBkcQax915qkZtgVL6gH1UUBnP7LzHW6IOpNLf5tF5njI9k+r9pNTLeCslMSVNbzHfsoY0D2RvNTYIcV0Ncbq1VsLmqNlGn4ewOrsLFSSA0bpradwzdSBhym6y1KhI6IBql2iOUBzDsi9zYCGuRtz83PpVBLXBVKR1Y6FqoJJXNdG0NXFc0ZgoaJK83lleXUObuoIgiyGVpd7LNTBZ9VJJPsueo5cjS5fhx7r4f1WWoIcopNLlNd8dmr8PMe6ptoNiq7YIOqc1T+iJC5ii0GGpzajTJ3C8ulVd9FDfLHZWBJUvqNaOi5a5n2Tqb9QopsLip5W/VeaPqrk4cPNlqA/quZ1lU4RlmDSfTN1I5muTw3QFWQc71Pv831T+bmwug4tlm4Vs09IUHTonuJHER52/qi2ic7/AOiDCdbkrLSaAMCXkTsE7PZupCim0NHbCajwFcQ1ZabcoUuIARb4fmd+bZcQu59ZWjP0UF8DsFrKDq5yN6bq1OT1cszsrWhGo0QNFZXcA3eSooc7+uyzVDdxuUGUGiOqvCbSZrqVlpNkqS9k9F0KyvqOI98A6tUIedGhcxRFN7gOk4U2x3KAGnzfRdvEYCpWJvoAvIcQ7oU4OHOLKGAucrwCstbXAOoh2YdFz+HnvCgQz2UuJJ7rNTdlK1b+i/Ej2UNzPcg5zxTK5vEvcjxH1D3LkQDIH3M9cSNuys5x+iijT+rlNVxcuRkDuvxWIsq+oYA8N0ey1XM5SqjDAfr7qSrKN8AXm6so3TKZ0KfU+g+cA8C7Tg1k87bQs1RwAVvjcslMfXrg1lO+RB/iOZ35VygD2wHDiQOaPuNbMSdVlpiO/XCajg0I06EtZueqsFmqU7bSoc0ALlsz8xXM3iHuoaxo+iaKQGYeqEKrwH1T+y8zVZqro7Ivi7rAIS0Oqbk4NDbVZ2UNBJU5QO0rLUblcoNwrWQqeIkl2yD6Zmmf2VlqpvHVUuF681kG/OFem31FtlzVXZ1DvoQuYkoPZqF6GSoc+B0ClDjUzPZctJx90QIY3suUElTwo91mdTt2wBy5G9SoPi3rk8TUBRpPJfUQd4kmfyhBtIBgXmRkHVMHpozCAZGULnqD2Rb4cZR13WZ2GRjgFLySe6DlD6WZ3ULy6bWIuqElyFXV7t8KbB6264inXdlc3dClROYTJKsh0XCyjLlTnuEtpf1+cslQekxKADg582hZKf6rmHEd3Tg6m0CNYRjT7gq1TFPp1QYwBuBEzU2C+0P5nE27I5dU51ZwbPVFtDmd12VR/iJzu+JfiT7BeSwk/wAy8x30Xpgd0C6s5DmzNdoVFMW3PRevM5c5EJ2W4myD6xyDpur5llxyiHM6FZabWslS7md1XMFxmdYOEnRSBbDg26Zt0HfFUM/OVXJo03wdLZa7VcrHkrL6GdB91tPgGoBpC4v2V31C9eUdGrka55VqvC7K/jXfostZ2Y6zKn00+q9Gc9XIBtJkeyZkaBU+KE2rWEvOgOyPRc7oAWbQDQKmxrfcqaj2hGnRlrOvVU+L6cOdwn8oTn9dk0vBbKNSk8mNQcAVqgWenqm+GpGYu4jFr5AZCdebplNurjCYwWDRHzlkDvLe3NC5/T/VA8Fv1T3BoYQJkINbcleYA9/dO4jGgdVw6V0C/wAx/dQ0Qs1R306oj0gnMVlptgYQDnf0CbU8R6ZuoouAZ2Xm1RKy0Gx/MVJ1QbUp5o3leWxrFmqOLjhEEBXvhCjiOj3wpB+k4Op/4j9lqows4ge+BdTpucBgabXkMO2FKPh5vnPwz/dqmiw/RZKgv/MFFR/L0CbUImF5LJPdeY7l6BZ2X7K3hyobDPZS4lx7rOyW915b2kd0WeIe+ekqKTZXnVPo1RmdCyB2ZT6Kf5ipM1PdRwaceyqCh6JshU8T/sXIzl2hGn8ShtmjUrQALNADwbFWWqBBUcVS4yVxKhikP3TmsaA8CxCuMGt6mE1jbNaqrm2YTZWwrVzrOUfOdJ5EhtS6HDe0dii2QX7FZW6oPqjM5NFMQYuFxqhhm3dWYES7KGpzqIhqbUeA6ob32R/Kss5ndAs79/2TRRc3LHVc9VqI8M3/ALipcZJQvACu+T0CyUhkZ+6Y8tkAyvS+eiy0/Lb+6unU6hymZlevOejVLrNGjU4gcvVcoMr2XZaqi2mdrrKNcLoEahCnlync9cI3XH/xCdVR7yfnNlN0wX7LWWnQqES5stcIKy0qbp7ovfqVw2MLmDssrWtafZea8lQBKhgfl9kW1qj/AGw5lnY9vthlptLipc9jVmqODmdRhKcWXgYdlcY6KkGaQnf/AJCLDCyurFX1RDGl5CIdYjAQbrU4U/DfCCqbBoB851HkTk5k0ZcrBsi9xy0wo4c+5WWj0uOi41QSBoFLiGtQ4Ys3fqs1T09EOFTDQpqPE9N06pESmVYzPdf2Uv5W9SjS8McztM3RNbMSdUG0hbr1UuIaO6FKl6AZnqr2Y3VANZACdSoQXGxjZBo1KAyyVVdW/LhO6ustOo5reikkk9StUatNzs4E3xDGnWyawbalVS3QuU4cd7ub8qsvDNief50rN6twhl2nYqBDPZFxWWm6ymo4lBSAVl4roVzOEMqOaFzvc5QrLLTqEBeY8uWiOSObqozZR/KtUyoROUrNxPosjBlpf1QZTEuKL+IJHw4XUELONJX2dh5na9grrRAjYrIxmQnU4RKB2QpN0RqEA1XaLMfhaT86QU+pUyufmNjsnUxlc47DZDlOXquZstTmuYzMRYAJrBq4woDA527iiX5WhOLBAJ0QdUNuiBp0mj6INhvF2hANEkrM/wBR+FHNyBHdTE4EOtCjDvheyLmeopz32/5VgZUmyujw3ubPRdSpwMaK664aqQMyzVDPReId0aB861mutLiR+qdVqXDdleMoT+E9zaewU3KkWIUcVNdV855Grl5bQ09le6yU2tZ3Rc8yUHVrCLFSaoPsuHR5Wf1QaN01t53WxqbBFztSnPjkTphsBGUMIYP1Q4hsNAo+JZniy7K6stPco3tKuVIKZXfEP2wlpnC1mDVyc2k2P+fnXxBd+ayfxX5SdEecPPQJxiBMrsuZsGPUiBcLKyq4BElxlXUYBONLLy9UVqsvFMKTcrRMYXBmUbo0fD6buVlooOFgjUqjm27JtMepxnDRNLtiuH4YHm1OEIZvTKp06PoatFE2TWDVxhZQQ2P3VV7vzQPnWtwqbnD/AMLK8EHocZABHQrK50N6BaKMXGDlG6hrE5rTMKxIWiLfiw74QNMNLBEnRSpOEMus1QyVaFc4cysFfXG4wkariFxPuierz861QWwJseqNZ+WDayDKYkou4jSQNMJV0TiWPYSCZkLLQbwx13wfUd6WrPVNgnvAgE6IBoko1HhsDVXOFk4eJDj0hZWMyUx+6srLmw0WbZXVsLzgM2i0RzKGqRqsp9A9SyNEAfOtQDUlQbkovYJ2hFtNmSd0yn+YoClZO4xlsXUN0my6lXwsromg8t7Kary5Xss7fUjTzTmUBXvgBupOi6Ba4TurlZad1JwuUAzQI1LOrHT+Va3UaYTOFTiNJLuirPy5QHRHzq9k2gI5ZPfCyDtCNFzMY49VD3Q3oFKa/KbpjdzqE7iHQSB1UBoRuuyvhylSVkA5ihxGkSrWw5V5wfxOgRcVYK5Uzhey1V8LI5RYaplO3F1KkBQpwq/6h86u/wBIXB4XNEdlfbADDRXCFMZbfEi55klNDNV5j+Id3J2T0zZWWivheyLweZXdOXRWXXAjdXwuVA0V1qrXUld1cLh02y7ZF7zLii7IcnVd8JGqYAfU2T868bsBjncIbsi5jy3siHXOEbqBhIWQOgbwpOihtlqoCl4mVbRarsohWYV0Vl0UZ8OyvjYKygk4ZnCyc1h1H3KLcxyk6T86iiBygTg3PYTdNyemLKXEAd1HhxINvdM5+Z22GciAVYFGm4QcIIRhqlxVlrC9ahcyzYWVsLXKk4aq1kJVirlSp0QpilmLRAVyuJVPDZ+6hpzDqgQqNX8rpTXt0PzpU9grolclV7W+68x73e5Qcw3Wao4ud3V7JoMCF5l3dAnVCP8Awr3WgXdS5cow5UZ1WqsCrqy9anNKgLmOEhW+7DlqjXqjkBsnF7hCLsAUwjUWPzo+NwFcoEUnFq5hC1wnfCFJQgharlT3VodU/mRhyLWxC5lewWmHdSdcLlQ3RRutQrXV8Y3UBa4toZDm6rmUuORn9UxzXlwNrqeiqUj6dfnSp7BDxFeCT6QVaVUmJIsMLKXuyImjXzHo5FpHMFey3UrsrLXAudqtVquVdThqr64XKscLBPq1pLvhYtVlpNlPpvjMMIxI+Fu6jYIsb6GaFFqh/wAXzpWI0nKg03AWi1UnRBWIRc94Lz8ITqu7rq5XLcrNwXx7LKWFWYr2VlzFaLKAJKLaoiFYYW1XNhcqGq+Ip091wvDAF6Jfqd1LRDepRB1ClTuE7lzByyehnQLy28o3Tq0zuQmkJj+o+cqtX8rVOpKnhuj2Vzhyyr4WCuVqnuq+qOVWsF/MrodFZXK5VJK/MvQr4aIuECdgq/HEkthvvh4Z9Ijiu9SZTiMxT6U2aU/xFN+UNscBnH0WRv4pGnTC7Tl6qG4MATgNE5nxvsMHeHd6m3Hzk2l+dy5QArEwqnCiFpdcyj0909r9WmMNVAsMNHLSFc4albqAua6srold8fdXuVouUwpOqdTa4hjtQrhcsBZncx3lB725uxXDbGZ+3TCUHN9TSvLota7qszpe4rNwjAF0ypeN0Hdb/OIY24piFL889Fw6DeGz91LUCRopzZT0co8P5j/2Rc43K9SzVKmQI5Khc1WGEBSdcIKhhJepWisFfC0rXCV0VrqSpctFGAlWRJ3QdWdw29N1kaSR3Rwpu3dfCoWemUGOPmU+U+3zgSdk95HM4ypqN5eoUuVlocLFaoECwUElnaFFGXDqtFcqy6L1KML3Wi5U6ddlYJsIyAbKqKXplGlkbJ+JU2v3cqLmgA6KqXtBPdVGDQFcSLAapjah5SV/Zxy9FXdUMOZphQfVeHBzc0d15jsqL9NhiG1mE5dCEWUW5Gn9cGOnkdyu+cHD81lytRoN5nu/ZWlfnqbkrmDY9k/gwKa1XK1xHsoXXCAgrQrwFy4AKytbCFphLCQeyCibLjVXTHpaNypqOzFTSfkmxKDaDnOPxE9UKJeeGPhQrFhazqpK5SROuDUUXVPw2/ugw02AeyqcP0TbBrNt1l4LYRaz06+yYSednK75vZTovjKJKh9U5ey1CtdGA0+6h0BvQLROFQwdh1VoAQ+zxYcxG+FzhotVDsL2Wq1w5jC1KjGxV5jDnaWz1WVgRX2mvptKHh/D+mf1TaTmyTpCzVHhruiII0Ta5Ig7dEykIkqpRewPTzGQdFDQSVzsc33Qe0T1RlpLtgnVH6lFjvTV/r83uNRjXE9QnGlyt6KxXmFzihwnWOx2wJaw4S9zj9Vay6lZqxaanQowGN6QvUrKSuZaoZpyryHOc3+ZAlXMFVDS+ALumZZJi60C5d1BA55lMDtA9B24dZVBUu7ZOy9E0fCGxCZVNgFeoHHaBKdmYQzZFzR6jK4WcNhS0w5p1RfUMk7ojqg5kZz6k7w/qcf2UDVe6YCM1Q3JTcst3BVKs34h82l7yell5TMvutlFdhJ6heTSv1ci97iSVHiXQNl62D2T302w0q0qWscQoqNLT3VhhfCWq/3AYRe4QSqkiQ4RgwZecWcpaFmiE6k08pWiax75aNlmYSD2UuMkqDooUxZANElFtRhTx4anFMeo7rKBJQY0S5CnVfw+6c1j5jcIAaqS9ufoi19nNQ41KXjcIvd9AqnhnH+Zvza1scrOYqwlZnxSb+64jambsr6qabCQiHtynorq0KRdHypPug6roNhh5FNz03jCCRgGMsVa+F1yq5U43wDi05TusjDHdBjjObQhTVd5h6bI0n7G6lvKquYBzh1Qyel94TAG8sdE15iNJVEtILuyLKjSdxCNYNEnYoubDPZBrBmcV6QTrZDJ6lFak7OOidVNpw4lUmTpCpON2g69QgRofmypSDwGNMe6bUe3MAuRrnFS+zdgmOqjMwaheUCT0TqjvUV5hytTiarwcdFcI8F+WU51aryUxcnZWC3Cp1X2z6DAudr9y657Koak5W6J1LWCuHAyRom5jyusmCeabI0q5gagp9WnpsssQeqD6ZhybWflc4aAiy5nmOgUFcZ9a0fDdBrLkmyBIsNVU4wmBYJ7aTvToVluKxsSg9phw3Rc/wBRThVJsNAhUpE5NIKLXenUJmQWaEGn10+U/NdWqdgoZ9SiX1r+yIQcCGM6uTc1QOzdFa6zVKZA7rRXwlwlWCbnblBuMHNnXZAuKtomiJLWwB0Clyy5VA0TmSHRuF4prwM0SgehVN4iSbI5/Q7VOqs02UKSrknDmaQnQ7KG7rhP1WSJMaoh2wsEK7BB0KbGrbEJz6YiHTCHk5idWlcWi0UT/Ki5xlx1UNElB9UenZOr02jM36IPYSCvNMjZZQi2lqLo0KluJaO/zXTpj4zdOZw803WX0M6BXbdeWs1Vxc5EimHk9dl5jhlGww/xX1P0GLX1G5mjZWEuO3ROYdQYTXkTlMwjlAH9AnN1gwqwa3zHiM3RNJBDXaSg6tdg2RKAXKuX7gawS46LLVbCz1BL3b9FwXeqU6m4c+oVWn8QMqi/4k2o5wBA5katPYoU2MI6ypBUo5bLJWEFB7BzBubN1TahpMpx+VWsFEmDsoDS72TsrHAN17JppWq9e65/T6XKh4ig4Z9bKnVbo4T81UBUJhsmAmtoer4rrO/8LsmN8NPE3usmYN7lQysalbtogAYWXPnHUYc7wxguSjk07qBgRSE+If8Asi95UBOZTb5zj6k2s/R5t1Tc4OSboCkPLYIaMKQp3dEuw1wDGCXHZc45k60GLFNa/W4TnHVl1wfiYmlnqaEXkxUj0oPpepA1I7AYh1V7g52kJlGrpm/VPGUAtEthVGv+LRM4d8o1XBznh9FdOqsiB+6pio6xPN2VN/gnbaaqYFORDsu6mk8t9lJwfROtM/t81UXUnFuoKJyl3VQ1xjos5aQ3rhBsrGfufavFkH8rU5zGerYKHWITZMCdU2h4KXd+qZxHAl3RMNT0A3QZSbyD0osPqVd9uO7laMDnMNjFniGE5olwTZ3sqb22JsVwnuDXN6p9Sl+aQsr4A3hSxxBG6lxklZKevUoCp9CE3iDMXN1TqZ2wbTe7K9n7ocMzlESFwTHSd8BUD2gm4amsrjQ79UKoAa+f1RYWZ27JzjuZUATg2pSeXVfiam06jsgO6ayuJbP6hUn0rUa4y/NVMkcoKNLwoAB33QMTGxQ4h5Ro0aDEABNq1BlDtOuHLqgFmfBqn90+oGzNycH1K2oHKnVPTTFp6J9OZymFVqPPm7BP8QWnLNygqVOhEMbcjBpqRlda6qBnpmyfQqzmiGoEGCE3jEcv3W0iwaWIVek/1J86tuE1k87LJsa5b4h+YZzfKqjXjzGi0rigAPZr3QZWeGOZ13VR9L0zZBrnPfGgUOEFCqx8vjNCzvbIiE6qxuVhXJqs0ETcJnFg5bSqdM3DHZgd0x4+IT801KYVQPLs4MAD7slsprbk6AdEXVnzWPpAxYwu9RiSm0qV9oCd4ipDf5cGU6N63RVKzngEXg74U/DUSDOsIZ2kT1TneI9DGzCMaYmRdSncITlWV1rwVlptDXNFiMWj422IWelEi5TgyeI4RHRZmOLT2XHPNN+6qGoAco0KNWiIe28DdMcNrFU69KzijTFPK52pnAVeKASJhEmxNlSqO/FNvdGiCMv9MCykQIG6cyp6gqbHxDLDDsvDTrk+aSE+ntNiUABJTQ8jOfh6YdCp2TnNYHEiLqHGT16JzcrS9wgTqV5bHO9gtYK4viHCAh4fw34YuSmOFQlxKZNhN19n8Jzl2pTDUjm2GypipGXuvLuGiMGVM3nOdp2+42rTcTbmVWmdTcJlVurk2XDO31SqpGmY4Sxxaey4hY7L+bGm5umVM8QByVOV6zhwLI1TnUHRJRqlpdCYys36FF1NobUHTdMov5S2yOU2TWNzPdtdZarC0oFoA5fV0KzUnFp6o1KrrnfCE6jUE3lh6Lw5OsH+vzUyqBcG6zNMOUE+5RFNrXvO7llaNd0abzcYONKJNrrzn9yVl8OL6AJz31Aw6wcKnFMPKn0UWpgpknMN1mqkAAWlAURNNuhWVyqPqRyCbp7hoTgRRMs6rJWEiE+nsNE9tVwFQNiOqa9hhwTc4Ay9FbDJOUakoH1MO6p7tyrl9DrjDhVvw9j0TKdJ2a8yhRa4hrtUXeHdmPQpg3bYpviWWqMKmoCKnRE9SuIamXovN0FiUIe1zp5YRAcYP3c8ckxK8N7f8/NVSl+YJ1J2rVZNa4w3dZaBz90atYkM/cpjKI8zdSAVLDCdxajWwN0PD+FOedSncUkuj1YEPnPOnVOrV3ZKYsAixjszVU4zotaVk8KCRsix4hw1XiH1INQ2GEQeJOvZBzHZXDdGpVcC44gNEkqHggpkt5nD1LhVN7Sn03br7NVMEHlKoj4pUBZqlMgJrixri7WUzxNIRTmHDopCL6fpqXLVwaNNwnVAPBag1rYMepO8L4l2SDYoCi7MIuVDUJcCen3YMrw/+gfNYr0hc6whxWlsrUYNZRp5CBEp1bxBJbP6oaAHRoUlsKxunOq7iJQ8N4YQ12pUFgNruKdGk2Qk83RF+WQsirGq4NtuqjqDZn+iIKoUqY8wGXH7rqlOLbKnn9kXgeYxfZ3mD8Kov3hRVbmdsUT1unOzwBuVRFccs2KIcJCPhyYY7mpk/wBFUa7TKsh52bSuKWROiqMeIqRaUQ71bFcHxGrLBye9uifxCQG7BNLHyDp1Rc7U/dFiqQ6NHzXy+oLu2yz1qv6bJzWHM2bFS5pA6wiyk6xXErOzx1Qo+HZNV9vZcwD6h1JTm+Hb9Ag+tTdBCyNJAKgNH1Ry6LJVMEH9VUe45GBZJkahVeJ6joqr6Y05ivSF6FpGDKtN2Zh1T6Dt7hE0/iustVvmRCleY4u98GlryKkTKreGqWfMpzTrq09EGVCG1Rb3VITzgrgOqnhxfqp8O45uhTARDm8pC+0UrVqd/debmY7tuiRojVde9yuLTdynYovqG/3ZKZRYLEpo6fNjqrwcrvyoUPDjK11o3KEsz1d3FcKkBG68ytk7JzGc8HUIVK1M6QslBuSd91la0cT4nFBlplNqZZy3UUqOVx1K1OFQPYSHJznfp2USU9tP4k51O8a4BtckNdun0z8JTvD1Qc8QCgWmCFmqPLnLUrNBI6poqAEdCjU8O3K4agJo+NliqXiadntMKajnNf8AlhSAAjUrS9xPVOq0Z4akvj6pldnNPK8dUW0mPL3CFdqAyCYurCfD1duiLohuw+9Vbwszn2noqlYj0jL82vpO3CIFqlMrNVJKkkArh0d1ZozdU2hS5nA3KnOM3RZHtbmHxQnvJEhOe+IXEZTgd90WvEOCfUq3y6BMNJsHdcRjQexTONy5zFk0UycrhKqNZEVBBlVCwWYJOEuutIw5AhxWFsrLAsbhNq0fSbhAtbrsi+i7LdNa8tAHTBreGNNd0fD1D5b7scocQn0iM1IHl7IMpCwMqmzxALWOUFso04LqD7jshs1un34FlSafURmPzcK7fZyuuQXXHGVRmyj+VNcw+YfUvMssz06pQdlKYa7paDohGkWQZQuQIJQfLSD0TA+LlZnQs7WwBug6qb6Kk6mbOCdkflDhBWqsVdZKUZtVDxDmlCSLj9Cju3RwTBSMumfZWKtmKZxP3WgbU2IX2avaqy3unvL9L3WxXGdUaC64CfQqs5naFFj22WSqZITAzRu/8DhuaHZ9+ij5uLTum+GqcjO26mA0DquB4bmYLvcvSppkt9kH8zr7qZYOxX2Xw2Vz32JGyhwLj1lcLiu4R9KOl1GqlnqWWq5xy7FZeWA3mVhKaKkkNsEys2oc5N2rVap9ZtwzUJtQabqjWpuBJsok4aSs/DIYd4T2MMHVGrSMVG3QY6ON/VB7/wARZDUmVyA+0LhOtUp2IKOz23aeijxLeYbgJ9RjYaf4DmPIadpTqkX2+cM7TlqU7yFzvc5OgGHLnZJ7KoTytboF6gg4fiZo90ypkgt6q9kDUPK3ZZeHwz1BRE6JvEOR7Rfun5TlBuhJzMO4UblESomQqtRsAM2wdwxINiCtVqpUC5Kio0tPdNDosMpCz+Gu3/8ArKXAjsnOAgE2WQui0koVqTs7Wme6bUnXZMrUOR436rK6AeoQJZ6rj+A7ielo0TKdBxyk37JrG6C3zj5XK12i57BEt0U0CJ3nRcN/h+f3XE8VoByjYK5gpgac7ndFn4Z9lGU5u6q1KrQ49CppNydVnZKDXElZ2lXuqNWhlGYaDGxxhoLimP3aV2Ojuiew6gwUOVWTnvqZYsmVDzM6oPa6WotYbaoNj9EOIwtnqpd9+AuJSfBQr12tFR2kdPnItHr+FFryczdkxhyte20FS57APdP4Y5GjXCxsmvOo3QcgKfqi8LPSg9QpeMsdExwO106n00Rb4qe0LLTEybBFlWWkbI6Stl1wz5Tk0lZ45DYoVWw3rG68t9uiLs2Zx1wFVtTnImIR4hRPrbqvK5VJl9Qpj6giDup0aNB/A+0VnZKP9UW085a3VAD5z40a6rJw2gdVAErNTELz2fsmtoNLG9SgHDP3RqeFqvDN2yg6b91OYIhiD2DlWesZk3QPhQQUyoI5U17QBZX+4+j4gTRenCkfLmy1VygOqzUqmfqFwfEWb8JVOo1zc2lllD3Bp2lcrSUHuHZBjRyj+AOKYYuGwtcwiIXDbckyT86EFFjzLfhIGqh9u6sJHZc3q6I1Gt5eqyVAHNGiNPRp1UcNrzvK+0UBlG7U2o3ZOzv1F2lZaTcx2CyVWFpXDGqNNwVSnW/F1YcNZWgWy5RGAbKGdvsVw6hynad0XeIr5h+QFcPw1EMaPi3UhpIXDqnldomsaPM/g5HAOLr5kfEVvXo0fO0fG24UObdcWjUdl3ar3X2evytmQ5TxWu9lw2WlTSqDMjQrGANkc4BJUtCDmoS6XDRBzLEJpe27RFlIbZXFkW03Zmqa7XOHQKWU+GOisrNQIs4JzKrSKu3urKSVqSn0DGaZ902rT5ST6VLjJ/gFzvi0XCDYYLmfnj7TRY1zPiHRFtQjL0C5gFo1cuq4tJrrfEFFeiZ6hB7aeUAQszaoa7ZpWSrIWTxBsRZZ6d6f9Fzel1imutldpCO4XKFYEu7LM4Bg7lRmzOVgg5uy4mQMtFlI5WD4l5lQE/zFEeHYHn2snNrMph24hA0HHLq0oGqZP8DuhShrm7mNFA+eH03+lwgp1LobFS6qXey4jassw4bzyr1BaoP4bsia1lOHDdXcZ7Lgu9Khp/VA1WnLsgys4tad06n6o3TmU2tFSfWuc1H+yhwgqyvZayVDXuHYFSQ4+6HDGWq3VFnpc0pjXNaI6b/wHZGl2W6Aa0yUBrUOp+ehUp/iN/oi5j+XoCvOqk9lqodRb9FxabuTocBT8TYi07FCpR8TTpjcKeOXnsE7PU4Z2kLVPoV2Z5EAq4lNPiKoaSJgrJSDqr+gEItoMFL+qLnGXHdWWSncqfEPzHpsv8JvsjV8LleND2Wek6CjVqan+AGMFyso+p6rO8ew+fMpfNF12L8N59lDmcMdXKadQSuFWLpGxV7r0gLmOUdUHVK2aNpXE8M4Nd2VxCbRr0wH6ZwjTYwuj4tk1njC3O3RwUh9TMN5TnFxJOMszT2Wj49ldEAmDr/BDWiSUWZ28b4ro1/EVC8Tyg/PuX/EbdpWWp4upI2Y1EcarP8AMiKb3ZNlnqOlyimHOQisP/pf2jxdl5fieI7pCFTwzg7qEQ5sO7prXEdYO6yHw0dLrhudwvy2RZVmVmzRVB9PVZKYuvOJef2VmMYvXmPRqz5Q3t/BgaqJLaushF9YS2kf3+f2vFJuR+pjdeWG/RQ/91yNWWlThvcLnrZB/Kga9d7ukqyc7wz4c3aU1/ja3PGjQgQwkjqUHViwdMyjw7czusWWau8norBTSLmu7K9SrC53uPucZ/gcV7g5/bZODGuYwfEoptA+f30qg5XBPpGQ5p2TRVIcGqKfg3D/AEhRT8KWj+Yrhv5X6xMINr5p7ry2W6qTWDT2WV1aTs6Fy15919l8ewVGDQjUI5Jy7SiyswGhs7cFenOerlZjf0XmPb7IvYwMbgM4zN6fwKbiQWP3CtIp/wBUGMAAH+QI8S5vPTH7KadFn6Ijhz7WXIGsWd5JPUrnqFxTWFjXBq/A/dfhN/VRmDfZZqsv6oO8M8mfhOoWWk4gdE17a4LT2uFz1XH6rvhy0nIg6/eDWiSVTBqTUPqaNk2m2eH+wTabNv8AIOX5WNOiy0WS780Yan7l0KdMXKmuS89AuSkxelv6IsAa6r/LtgKYsuVvN+YrIxwzHpt966zMa0+6zZQBuQmspgCP8hHU7Z9WlEcPS11csCtkP1XmsI+4H0yQ4bq+U/RatH0XPVcRjLTBUF7j9f4AEHLN1kpiP8hs4jhnXsVd7f1XNWauFRby7kptNnqchxiXu/ZctFn6KGBoHsnceO2GWk0uK/tFYDs1SKeb3Rbw2F+wCn7vdXWaoCKI/dBrGhoHT/IctcJBTmOmNsZaYK/Fn3Xqb+i/F/RS9xJ7qAsui9JKytIY3o1X+7bAVvFAhmzeqysED/IkPpjzGKDr9zKxpcey9Ib7lXfTVix31RB1ChaSo+5ywG91z1r9AFxakuOwO3+Rhr0Wz1AV7LVRKDDDKm5O6/FZ+q5qrfoi2gMo/McG1PEXcbhqJaOc2GOqM0g76rygKNH8wCtLnnVzv8jvtFASz4uy1wstPuBocCB1CBrGVphlosLihU8Ycx/IsrAAO3+R8G4RdTmk7+XRctWmR3UClI/lX/T1f9q5fDvHupdRdHZfhPH0X4TyfZeYMg7C6IZT5vzPcvPe57u2iDaTAP8A19//xAAsEAEAAgICAgEDBAIDAQEBAAABABEhMUFRYXEQYIGRobHB0SDwMHDhQPGQ/9oACAEBAAE/If8A+DigA5VT9zJ+2XH7VC7H4jjC+0Tr2T/Ep7K6VH8MEWhPEP8ApMiwWpQQFRY/iHMCKjH9ELuucIWyi3pftD/0GB48ymZjxhAuC5dSFEgeWPwxFBP98kIoXP8A8iruheyi88rP1tfpNz6H/E8a50+opMKbD7DcuFaaxk+uLh2yDOjOd/8AozInrPwEqSXt9j/kyhBfE357lCAPS9kqhWzh8JPzTg/6gcgrEbH/AOE4zegefMUKdqtYzP8ACPLCR0sox9EwAURhNWHuWm4avZn+/re1M1Db59RWjYbroCckvbXt2yhQAH/CkECXh37Jb3bT+5Dee8B9dRLT82g/5VqVqHuKQ0Jdo2sfy6sceYWAcz7f9fN2PENJn4pX8/W1fht2Dyy4OsHb/wCSsdi748D+4f8AJtPIFy6Pc2f2E1ZWhR2X49P6/wCXXJXXb1ELtb9HBM4C1QHfUMRJ2unyuFozK9sxy3iJw5Pu7+tahvYafc5ur0SrR4I8Ur/mCp/tQizx4hl2UJsgPAZP95/42VFxdf8AXEO5QEtR+5+yV8Mt6gp8c2aSj78Mdfp9aZouLLBwY/2MwuQVjgf3/wDCOO4aosx8+/UcpVYnEoTAfh3/AMVLGqe+/tMq0q2vM3U5HpyzBgYfNbZWswpOP4whJvMZwNwWABQfWdyKDmc5zX/eiCoGzMVT+dz/APEbATCOmb2M98PHfYcShtU63s8f8ABVAIy/jf3fvNFzombcf+4a+EU5hXzW/c+P2xt/9/WbCw8DG5uhZyYRHqB+mG8iD/8AEIeDjY9xOwM/gEmVvWIQ8thD/G4CF2u+X+vjtWHobhiUYDx8XLnGc77Xua9SqjR8T+7CsCoDg+sxuWB1LqtX6ZBoAbFssnaXcocEnma0nPZyf/GDFzlZhnnD11ORFk/75mn+C1Hgmtoh4wENDg+OxAPDf6/tAr4X44P8z1E1NsbWK9VQJlwf9RxDB9ZLRcLBen1wTi/ySouUCO3PEzBG25q3ODFgFic//E6lfn9U/wBczkRR2PUQzv3718sTeLIoXUTFv9/EUsZtVazL5hByMQg6wuuWs/DbdHJcEsAaeB6I8NaC1ZZ8Hsr0gV9ZtPgY/YgfoRfp/E5QCmPJsgFL7mMo6aU1+19QwyZE5/8AiN3WvrzDmq48+Z4DHBcLRY149y7CvLl7htXYzbtlY1KXXrd4XLxRgORmEaoAey4FFhHBKvUw/wArzHU17Gf/AEv60WOKV0rBXiO2YnOoEIBo2gtRm+E0j0SASMqFhw2Rwy7amvTxCQtPAJZ/zXLIcgg25HqB9VUrwxLr1AAjFHEva3ghR8tRuDnSqq4MlKnZOaFDriWtxMX4vRPcFYc3+oPrXFB66CehggxTaFzLeZC5UnWGAe58O0x4ihovrJCguSyVlL7BgdWzsfswcEzViHMDQZH2gEsl/wCN/FInG+TIwfmGpSTuXf6SwGlMAuLvu/C7KGRWYA1cRnA2BfUqIvkeJsGvklParnuVoNFaZzc8QjePhrGJgef9QQCA1X1okdXE3pUePCWorw1DbeytsDYvgWlWnld/AkrrWIgBCoohPTBeOuOUXRhlkr1BGwvDAvLFCs0T9CDEXr+FOUDw/wCofGSGRV9v+pXvM5lxkOklhkN5Esr27Y1Im7y/ECF+JhDnDuUuBZWyOwQ8sAZWqlvUp0jgccWykr5NM1HMNQ5g1K5JhcVpnEuWGVeTxQWB6HB9a3Bk/qwa7HRMLUDmuIk8glHW/U2ZO8JYme5aBtrYlGd8kzpHylM6mJYochpcsbY2ty17ZRylghblEmPA7T3MsSofJZpcGexC5qUaPEA1d0XMKbxqJ2ONItpP3msM7j9OzidElk24qzhlaYML3G2RzaWQVYZZZlQYKCYvcwd0vBJnRyXqEuR+yJ/5D6zZp8sDtwS4mOS4U5aWwN8xQWiWGZKrhEq7x4JSnrhVzC3NnZGbVMSxywJZr1LYLDuBPyTUS4jtZX4zO6liAL0wawRBNb2REyYIRAzNGl1LCriAIwkyGjzCaadPMCsa2iajb3DmZJCOjqBPDFEcDmCaCyki8rfJlL+BxXPuUlR29xWuR7Cj3Bj9pfMtZzPfEPrPScmWb/61FarO5QKGWmW0U65qLavdYmZt7IKAntAQe41HzYoEtngtsFf4sFsIcainPsi9DiUMLHU2A+iJb/HOpIHiXpfcAvy5EC8XiCkQubAohD3HOBjIHsobbiyssQr2Lwbtok9gnRIcTjBczOgMuYdkZ+soIVDzqDa2sRBur/LK5h0P0MoeTwIKYNncZGBLIIUX+0+s7X54u4Wd4Z7gZQvglitRjOINgBY3NsXsQLzfMtIOaGZeiEkQaSPapnZAWe3Qgctv95nyKGMaSIsNwT2tItFcpTVkRaciqz7HUJwEZCp4q5iObyVcsU/iUVlheEQv7cq83hmUFR2W2lsAhywuMN44m0Dom0UjuUYCsrTHXUCK1I8zGjal7m9X1Keic9y3y4a5mBh+88zoR+HhDX1i6i8/SvPLL9NqyzLNdeJQ+vkIctJLAZGJe9Zi4PhgkWrBzfuUzMLVnqE9bMkUxrqWPaAl2fDgDfo49pJwy3tg0H0+MhcFB4HcVZnWsuROixg7BtF6jBg8Rq1rLwTfOtgukeVZNyaIKO1gBkuHWo2R+Kv/AIUQyfRKvcL06lvUxUzqxnFysI9fKEVoFnmJlIxbRX7tw85EsfrFFOFm/cvM26uVtK1gjTTuPtXsDcp4JHM30uC2g9kFY/mXQVPTk1CoN6ZRjj4SroCFV5txLbRiRk0DRK84O/HwVyNVwgH28IAVaEq1GOYgI6mLKXcqk2sGtbq5J4XEKqB0RgbYRrlUNEcMFabhIbK7gLAmAzcoleBjLR+REhW7DBIG2BFVytNzeHJWoRMdpdTj+v8A3D4GxjLOTl+P2+sBQ0QVRcWvc8R6ZVdm5Y33RSDawWDuLMt4uBex89zJfawOtOZfd33EFK1GigOByQuAeeka7AwkOGLjIMxqW1V4nqAkQ5JdogNouKuOquiBzM1d/FCQTJloadTCk+xhhYcLqM0RQhlUPgFT0jZU/tl8K0EqEVJxWCRnuNeIQzWI5M5Ixr+L3FTeZgieAyGxgGkeD8VoH+xw/aVBGx5+rwbCcAoZiu4RmKdGkxIDiE0cTGFRQ1nieVZSkoX5jpOZyglhY1CrRRiweJnjmADAFfF3uBQAddzib1gpFRbXFlB+780F+iBsbWOaB2cMFjLhChu7SwxCcfFgIZbjV2SgOrjmEBQOrJdoXGKogyoVFZMFbZeIZXTDiPB3uLlvBU8ooDLcBPD234p+1T6H6uJsC1YVwZHgxKl2lzFO5mbORn+1XN+B5IgaCPK7jGNQyplzA/ZoFumzqYTklleDAwFV8qzbwo0wu0v4rXhfxULVXiEOtZQagcncob0c7RIJdEO7X/SXuSDhPiUMA8TGo1SM5ZIxRZLLWpM5ijVSmIWsqe0NZu8mY3Npud+tTmGukO5C5B7QhCWLLmZZuF1yfHMjj7UMsCxOT6tK69N90sXwnlg1os7osOrYgNFRdjMXNy9gUXaEylrW4FJbiM4a1FLU25+TVFhuCjaR8TI2exg3nUd41ChjSVvWoc5WwTxaK4fVKpiLfEp5mszaxgAYCNAg6CzdalbZInF+SKrluUwKy5cDqPunY9pp8rNE3Qh1ykpQVtiXtzD8miGaxIqjc7v18Zoju/P/AJg39VsT8TIHljmZaJqyXc8qMRnSjZ1PfcQ3HzHUCnhmS7UNHOMoB9wS98SmKD5rrUADRYH6NKuzKoahnZ6+MUrfPxTxNAjNm4dRQV/eMEbYjS7OohbTFAWzwFIi6j7SGwuapcuLptlaxHxToL6l3EiRMcPnpj3E+WcR5fgfhDJnZObAndSlpStNlrgXT9oZn8UsckCBbB9VvpTky5m7MWpVCoFt0oPEs1GwLIOwrEFWASl7MMLU1CoCgnYZiKhTOHupX3EBrMkwPU923io4XGDAznJ8my9TNkJCKMxC9m3fxXj/ADNa4B6mV0k2/BuYhQcxnOCuz4eBbxBgH2mOV9RhdUnUvd4f7JErmZlei/Xwk5dI4hdm+ADDYV0xPfK3z3AtAzAhQCyp5lI4+f8AImn1VfDaH5/8mHig+ErDDth22Bmpdxc5rUQylK4zL3DLzlHICK17zoYVYN6cTTe5xsSJZsdyzBXzdUbUcPcIOFVOfnA96x8FMyo8aJ0an2kZaRmEqoGWyxaDjiLzEtBehcQz6LUEOUUMT2kq8HUdWgq5aa+Fzdwck0QpaQ03Sxtm1QlXg1DSWMgZifKIORNT9qpvqpS3IvxL14ShxLji6QamdjzEheo1ZKF9wM+SAnxKcJeYmiGEvi1EZcy265YLSxECDCMr4GK4Y9M+wY6wa1w1AThVqZXxnjYVFz3ll09Q3gO4rSaltmOpUHbcybPjFdrmflxWUxm/KWv9VUM7VMsPaBqO/nk0MFuQ06i4d6MsDEeOYd4U6moS5hiHhew9MZ2TkZ5iE/aHcDwIROT6oZf0JHIOYWu2e5WoFIERdoAnguM9c0AGEP3IT1zmY5mBMXQuvjm4mx2o5VL1Wq18wJEvMx7ulQIqOIxjZGxK+DF/FgS61C2FfmTih0c8K5Fv18MFujlIh0HHI+Dr1wEBcEZggpVx+Aiyady5slg+KF0eJWftMD5c8EAWtHklUXPMKwxKyhzz31cXXNcTRHnmlIwdTCmnPwwfU5hzf6zBhX29Qg4beyG1HLGZVbS7jVcGFx7wzFdO8L4lSi/xK8Zioq82zdW7mdJ3MzwMjMqauFDvmfoMgZvnWpS2cB0fAw7ctsopOMKT4Vr+Fa838A1MIhWhB0HKRxNJHDp8W/ukLTxCU1WgIk2L4U4mwput6eGWtPaEGi0uwWeEAv0IgF1zMOsVEdC2D5sijJsznxMw1RXqXDbuKS4LTmEVIGhANsVeDv6nY3EYj5ubZC31E6LCxLNVHpRiA2jDIBKEJtD0iqhA9EUR4GXizJFyZW4QMaqWkmek0U0v+VVuC9DFOortRtfimUPeqBorsBUIHfQ9/CVBbQxMGHsGvgWkCljkIDZnafAlKj4K9OyILVGgK+LlYE4J5qJWi8wgmd8xzODqCtMsX9uzyji7KHSQxRfLCwtMJm1rv8ReFvZ18KjT/mIlgyXt19TMGowG/EMvlhtK7E9xORfjDipmOkxSZP1gq2EZUKqoEGj2EVVWcfHMK7jFsYrAsAxozNjtWW7D23mag0u5uvc9gh9ZJsrUtquJUg0Bhg7SVDaWVhBskYw3TnKo+ZRV8RWPeYCfzcyqN80BHQJt19vhLsHqYKvMwVAkO+Jp8OWGbohC/JpiMlOO0q1uMBtzNO9ppL+qIXJETsNL1BY9wBzTXwfRmOpyJVL4hiNfZqPaLACOR+pnEWn7oMis/SC/qwVUOJR/U3c+0NwO01Lm9hrmJgjqc0jyzLFnMGu+p1LcSoiXGJDheYkEpbGBmoKpzNnK46lVoutJeLy8sQ0sOU4r5PsnuFSCJwxhnUEpc8ESsOGZILRPs0wmLHLsA38FAc8LmIg6uIBbj4EK80MabNrMRGSXtslAVl0cRGvZDlAOcxZn0NkXtmNWhdpvjMaszzcaMn3hgm+8eSMXDktshaGmEsqFTUTLjtvPT7Q+plIUs9cICmGOsR4lWO0tbPdiCzUqk53mMeQ4Y7E4Ykb3A0TpJ5oi7lmi+psF8tSpjwGT5fZSyFmk5AsY2HkVlPilYNvoJQiHU16lQ5ZhZWr6loMjIWsV1DtQoxSrrfmGre5YVMVyMsqqPTKx1xgOahDhhVRNGmMFeKNj0DwItFDlMbj0Q59UXmcb5ITCpoJQekYMEHgwmO8XmUfQWMV+c1C5MGMzfuJjqlQ6HZ+AVGtosvZq+ncD8S9VC8UNfU17h/H2fzHI6OJ/BkWHSBS7THMyALcI7LXcFNYh2659RcAvs/J8VfZOM4adSrlOvJ38HlLLhTsIxGBTLUNfGmdlDu5bwX8OsZYkM5dgqe3wa+B9jhWAKnwrDbIe2HeuhcHA7vmGv0DUYXlUkZ2QMgaiQdnNTdXtLHmVeUI0PoeTSC2PC6iu2ngqW7feL/O4KB71pUzhKrDiKMLJnbb1uIdDR1M3D6hAeeY7UqML1BYmTpOyotlh9TI3eL3xHI+AMkI9UAmaDfMdVBhJNjHhAU7uojDLXiE2UPeIMBMjPVi6jJCG+JUOU1Uecrm4V9VCavCqHNxkxJTa5DKcRxfqCI8A2GsfAiVWpRggL7joiGrwdPhtuhfD94ODnSHzWnKMLS9ygTLyF9Qy73StmGsHJ9onZfcvxDd6SclPMPr7935glP5SkARCd51C+ZeIBYRJ6niX5iwMtUwEvcQ8S4a1l+Za8MhpOOLNXGodkPM3gTTGpgtjyh9UCdDH6oiFWwQSsAeUoxLyI2RwcYpCTJtdxf6UI5+iTcfI4r3lZe7ANnEq8MyWGOg04VLHtLbu87hXINTj39I+MOP5ZuXz7xBOGJOfir3A1VCmn0CaXVx59/DwwVccfY2Yse9r8pLWGltaJyo5QMFu85e/jTSQPM8u2nExiYy6WA0PuIlzj4tXP9496G5ESvLxqAZYBETJQJR4vErLSreIuTcpwvmd81KVtmOkOkDj6po7++dSwDMjdmz7RIGDT8FhIxhwAYwmMOkOGO9HUFBW4GBYEXEonro4ERq5WWNUpkOCaxPEuS1UPHx+i3AqQ++YiBDhGB2rgLgYA88wozdIhgF8iZ1Xl4Ip/TaIkZkNwe2hVHn/ABpL4cXLue4hfU9Of6xbWjNmEWB2EyqE1rCB+CumFQELyS1x+hiIpdhUZ8iys2QBrzRzHSwYK1VG43LwAeYiL2uYMR7x8fVY/BzG3JE4KukZtV3VzJkDMrLCwApWDHlElvgJo2O2DXjluOBg2PEpZAa1My7ItDhlqV6VxE02v0jyFmzRGxQaAqZ+WNR9ttSjlH8D4bU8azHlwDQlY7dtbgnHx1UtVbkzAYP5BYDcFBPfNR+rSWto5e4Dj+4Y3OeXEsGW3SOSW5VzFemxLQt7LY3HcO3zM6j00xweaXiPFFyLubPqo9TyFmgjQbJqJNjMeFRW9J+CS6DbvMYI7RAIDQ4+qz5gYlh4MlR7mXLqtAz8VPnn4UC3UohouO7nGfdxMLCw5fhV2384u56RjujLqZRV3iYne3K+NEfUBaE6hBG0dLuQ3AqXN5Q8tM3J+SlwQ4D3RliwfcoT2aoXWs9/DkD0nvyZZeUmJrKp352Qm9F5JKwWwWLoWHuVd4dOH1HJD5bjDVAnWVhv3NobPCM7rtCjMViuCamWLi8M5AhkNgm66+rHUKm/uiBYO4JTVajwz5GnECv0UMlzknpdMbj/AIbuFR/KVgDoIr5lpRs+n+NXLM39ZgrbqstXDAuIvviHRDwBpMHI/jlC4iWh5czogY3h1FMD0IaUfA/zA4LxcXNwfFJcv3S2UocZNspM95iMKpW5zKZwUrzim8ruD2l+pYKOMACcDZJVCGPECoTLUBxKDWywAAfVuPACRv7VcmyUpuClsbc4cS3AmiLIC7DcueRwEClTk1lJ9m6uGUPeKDzHQuXKry0jWNOc5sH4upkBeC50x5VA3B+IfNLhl2p4j6H94yk+4dwtqPtQJyu86jcjByvjGU47lt+3O7VfsJfVdO0uC7mCGbhlgGA8sJSBfVk9B0IRY90ABgdBsYsUg8vwwyo08IOU3Cg4fgbvTAdTAs21jlW0GBVC1ncTjr6vMsNOnwtZH9QIgxuoL/BxnEYtU8EHFgNrBoe018BmwgK/L8YSrtyy1FOJz4hgh4+B+b6vLFhgcW5ohwg8EfgXK1MA+5pL/G8QgXe4WkfiqJoEn7wtdoFYveR4v2aDXTD+5Q6xinjKDlj8RMyNiBqxPugTYpCYu1vUtu5uifcD+Zv2vzK3hXhOYedbBqYlHqoecOGD8XZYv7UHChg+rmHidiMptM8KK3gWUZboMdS8EdQvobKY5uNt4fhcBkifr5kuG7aZil65UGO7SGP92CsseNSkn5ErVWqyyh+qAjEtvgQLsFD3/hcCBkZt3AW9LO2n5P4l6JwcEr1n5xJobOhl9xsLhuPT58C6sRz9BLRczPi8nhEZ9wn15lYcwYbNkx3EqEzU5hvyRH0XNTYi8viGvq5mfrJa4jHAa7LqPiDzllzo4vBA4w55RxOjaU5YI9hZwJRj/CpbCzUFyf8AAEwSLcQMcc8oyns3DLgD7I2A+oddt6oYeniNU1uYHD5Ga4boMaHjkeYI0rByQBfQRcDpyZgYQ/YRMQmBdTiuJiMlq2qAGPQZZ978yj1wS+j7I8wIf4uwOiU1FVnam7wDh6itpAEGwEEFwcQ+rzBtZ7StyBwYlwv3Uav2jHcp7GavvUx9afDGHkNynAJvVhRuOLQJa+N/zKD4UXKwQfSMF125V8ZkjwwQiHARn7UFShjNd3P99S3KDZ0Q5wDuD4cz2dyjKGKYZd/o2y+J4XtO8KwMbqUAFbrMtVfKiW+kbJVFA2VcSjna2xeR2soofgjr4oUQb9ePkJ2ILST0Fw5mBiKrZsXUqPsbxuBSqaf0fzD6vYM/UQRDs8IRMcD1QYRe1aCBHymv4hYosKVABKw4YfN0XANwYtug2/FUDGHP5lJRCnEactcTGU4OGS9swiB8Kt1G8kAV37CWRk4OiVLlc4QSrwEM6AuHtkOoqXkWYlI0TuoabcJdy9n5BFJdwwjBQ58/CE1sMxuKs9E48BZlmZazajS3XxMpQKnHwXCppEQ1vbomRaV4B1Dpch/x9YiypU5bC8MIbOrNy69S1Ethd805h8n3C0ZgpDOTEsTL4KlLQ9ZgVmXdriA+wpLXWKZLJX/fTfqGFwi+2Ix6q+CEFztAR0DPmEkifdlxGl1EeMWexlJb1efxLcTvlG4mWL1fHwoXcUtZgGX+yBzDcoHG/g+IIinCJQ2Aw7vKdfGbZYxbELXcv2C1QIcc/eAmAg9fWLAuIkDzX8QpVpxBGKzhcrguYoA9qgh15SjBGEqXhVSvtlw9EHB5NPxCGgOgjMXjnBYx4Dg6gAx9RwW4PMDfKn92WJyNOiGCExDXAOtstK7nb9oiJazcG6zQKRIeYu2KewVnAr1D/Zojtq8wy1om3XAa/ChVbVXzKCt1PPwdEQrwO5kaBLG118NhpsPhtBEhAiiUk2NaL8VcsdvtD6yU0ayfv/cb4q54TVFIg/oEQq17EOypzjP4LRDxiqlcky1n71DWn8My3c8q5To5oNSwe00uUwnlhLLXy8EwGtgFxyrNx1X1fk9zO0/0ag8V7WJT+kMztCsEk7yf2jOs6MEmeXiIOUrHQQOYSBIcjK1BRlXGhXsSK5QVV1mNmPtWPdTKwyW8o2bm9IjsVEF2UUgAqFRLGLqzc0wOkP3n6zGjFp4pjp5wpIpNsHEo7ag0DcOiBraxalkq2gbjJ6BlS5TgG1MQrevHPmArXLSGiwTdypCWs/5irHpRwg7GzZfMAwfA3CrKf60S+JeVlWaCq6je7fRGNi32myXh3LgNJQA3W33iq2rXcBO9C0xAh4YFelXEeDVlsyMlFUYTmKhLSxCiq4O4AktbhX88S1VxEDpLJXTRgfgCDeFWbuXHU0emz5t+s6SRi+GGBx4bj4GaxEGz1LaoKNQiiXugBjWdIJ81LlHbH6vEtCXQQ3X9XAIFbeIGgysR2S9axe4yqUdkG+GIqkPW4GRGvL8YgsJWAVkvOdzOMOrDG35w3aG6YXHczcKj+eWrbtlkfAr9sRmaWh0ywQslVI/FKN2i5WL4o2G4cwgaGV9vrPXP1L5JiRmm2YpTVVm1hTL7SFUw2su0vBKptLKB9y4iCdVd4MtP8o3eLGfzPBSFtRceLB4gJ5YZpEdHvDDAUYNR0aT0glqcNwlONqqAZNx2RaW5T/iEA4BKRWsmaNtQTTk5YsJQqDvj4Id1M7faMFjhKa5bSJUVrbMqE/B+XNZ0Jx4PYygPAGWZSePgxVdOHDBKgr0SxaEKeDP8fWlf8pDYPEdVKunFx+peOYuvO87YxIPNJdT1ZvEqjmN/tpOOOoxLEXb8eKaXP1fGL1OYRQqNgniP37pmtghFdgWS0z0ioFdLO5iIWVA7vgZi9gOOfaLx1AmPXXSbj+sZjBmxB4hClYk5jYSVAhdr1xGLSLtdxKZwULb9oiORirsIt8BvMd8yFxDcNTc36ld/N7j+frQWCx4irdU8NhoH0DCl9sxHx7i+ZhpxnLnAeEI8QDLMJZ0m4zNbHSA+gOZf4z2jrk3RkIpRFAQxW7BxAVYBuCjGg77iL7AnIF8BHXLOqj0vzCdW9sRpR0+ABxQ+hKseK2g7QbldI9rtPaYUDdrVcslVOXMrt71Lot1ECTbXfMYBlxibF6ixRj4ifMu5pgcBL/8A9IfWobKeWFpQiyjz8y4SAtxqL2kA1iU6/YwA6qxJaburqIsylaz7RsUjJF6gdIYcI5MZC+1YymQdDPRTZsYgvtdw+2KiHXEWu2NUs8uZnWW2DjZV9seysjcZyuIQ6Jiu5iBUL+CGAl2JbYCaNqP0DUJjolYEmzwq04iAu2VEBqivYqMYGo5Qmqj5v1XgWW8/Wq6NljwJg0G2p4yPPcNaTAcSuX6BALnjbUIsoaHueJjjFWh7WM2rY5CVgL9y6BTKBBsqoFVVNZiaw2SrTsRiim1gtn5R8Rk8o0lrHf4JjQs3oYBT8bclxh4fSMMIqeIHWYLpwDmiai0BFMVR1PUD0fc4CoWotbeTtqDW4eIhgXRxGMF47URAowPX1qRmEbDGkZjew+Lhqxhoc1DLkcdQa8IlgpPmh+YEwrPsgeBg13M6k5p3D7MZjH/ibfLDdX2l4zqD00xDojH4EE0oRmUbtMWjKBFrX/CXQ9zB/wCaG4JeKMEq6ommCAvDr8JBMMblXNjVEMugyJDKfm1xUCv6X1q2kAydCVl0l7o8y5uwaWpUlViXXW3iWFiiVx8Uyo+gkZWTabhbWtrGZdAHLHjPNzBJMF0I2ZXASpobF5J0B8J3e5RgOYjW8rDnyYiwuEyEgDVr8/Gvp7nW/dEQ2IzhcOoJooTK5WIQHQE7gKrDUoFg5h6LKIyxTEugPrVf4DMEKyeRD6HZckCNRTa2OI1guaP+75gqL8BAXl/QQ7J5GXNCpz4mnY7hd1Ze9N7DBani+JSOKfZwPUPduLfHwo7E8yhqpVFdp4YnGKYaekyNYNTKq94GVVzmHs+/EamyGAIPM0jUODzShV2WLp3EK5ruNxKvfxhmUEAaYUrwj+yKoABbx9aMoFLH6R1Dspg+NQx5lDrRaIKAnSoRQ9OSs6RmMGyVqgVhxD6GRQgeoKArqJpiQ3yNRQMtQxSL4lmblQhXAcx54jLQNJzB6CnqN8JoMM2BrP3GnBT1FYtUBWjM3iKTQfy+Lh+EvDNriBUSbDYTKER5Rjkg0Cvgq7hT9PrR+IVn+uPMOzT4D2d/Gv8Ay+OsnYUUzUbi61ZZgNoZXyAtmcyzZdQWi4rpPAfjKYJVm1t4iFcJVDTlhGrdvwbcqKXU47mjiagjmmofuvc8echUvZK1oeUcIIw8baPcVQm1hlo5HKBEz+LlsOI2L9c+tGOEuLJ8IjVjxHd5u3MYipwsjVsXZ8Adr4WGat8xjosliCaLcfiSCoB3DRlA5QTMc/RMtx8oS7PRFc46Tnj1MUOK/REcFYSzZmQ7EpW/MKvXZnILGnFkuS7pmQwQz9vDA4CNwzvsWbmYlQHXwiA1G4nsmafaeB9a4nQUTNECBYUABWow6i065VSkRVXtEujs6RVbXMFOyw5qaAXzMFlz2R8yk0OogBt9xpsTVlgpbBMyCW3xOZ34jBBbojQtaIgTA7lAFS9rqWcG4MoM14YLt6htGncoJpeYRgh+AmHalwNGEq6E+8tuSCb7rFr7QGeHIq5dXPMwLYammPs+tFZ9fsRQXpKs5ZQ+hkGWljgHHhnkT0OppAMAK1G2XAO5TAvRwIXdU0UhqnWeA8EsWg6iDbRCqs3uH20+Y+d6JUfqo/l9pnBXmU8uAej3DA2z+sJ4n8w0XEdo2wUzRBbddnyI8XMulHwS/DhXlhTA1XL1BOl7+PADcpCyB19aYXZmfU6unkCFTdXtDeT4i5cHBOw/AoQx1GmDCpN0Z1/uyo6uuBDFCvWpVLbua7bmeg7c+YBoEeiCtQTk+OqiU3BFhURRLvCXTTqECbd/DvknMyBWc4rnI8/AFEPPESafrxDXidu4ckfkGJA7WZeYvh7h9Z/7jqeg0AEw1gdTjuibv4xouUSQ8GWIxDxVGjiUkzlBBbVGIUmY13nkPcQZSQnLb0RCToMeQTa39R3AryzykmoaPMM1+0KM0TQlHbA/rlTdXfxuxnGES5e2XdvPUsafK6IqKxVmvhwO7h4jZGrVNqhHfBtmbMPYw4mY3xlKemISz6yWHpTN6xOp5TFinuNRlXMz9CXYMErcp4uBE9hbZhZfaC0EDi3FUy8y2eHFS/8AllyrwhRVnP8AaJ2z3Lhoo4zLqnaBavgNtfWUFe8/GrCWWt5gdYgUUFEfM0FPL0dyuJ/v2zOKy3ylw3e1cXYimeZsQUhRZ3hxABp98v3jnNsWoPADyQj7WNzSfg+ssiUonuNwCq8Q4D9wjTevjiIJyJZbvMyH3GP/AEwrI/vBYs7NSwt648aeTDudErmiyi1qHYYTAtn2oIDv2jRikxiTwTbRljUaGeZS8/ZTKCthccTOwW3EfLlF3MLGhjmfkqo3FVVyyyWHC5gWlpg/XFVVcy++rYhcU7fgylV1NGAS22Ojx3KWfmWb/ZPrIHkfoG/4ggeUqIIjnbiduuU1cqqt2lwK+xATIcKHUGRYck7J6+FG3au4NQjqH3I7aM1hR5iO29Qe0PmD2DM9kgDAPUJtUSoIIeXPwHlt6iUeVA7MFikVGvZGRNkSiKtrGIhYcwBsneHfUvBftnLNAyaIICqUTT4sk11FWq0QDFO7YjBWq7gEffCE5AaBiyGNon1iJQ248uX+Jg3xCJQttu1Gci4ixFdVDdXLFt4ytJQ2e2XwEsok8JbKmh2ZgmD7zR1KzPXMGxPSKeJfrd8kt7L1VEcTxKcy/QR21b8cOPU3y+09x0DiFZbeZzxRV2MYcy8SuYepZ9PhE1lpNeWXJKpdkMlMidIodorr+La5/CJdZXHMN6k6IJRpP0MPq89CCzNw3lAhrc1kpMl8QVgSs3d6itLzDFE7J6md4WnczH5VtIBH3pU6k+CHaFxe0h8mX62TVa7naEo4wBPujVcEGfuQLDrMpYBoPcQfZddRvIV9rmHygGMBaquoWhAFL3FIBYdQ3G4igdaY2xVz0Yj8n2eYrq7lZ3Pp0mV6N8x3tNBwfFwGZTHJX6Yyu3wyVGPS8/b6wiuukaaPMC4bQZjHKhmKOG/4sv8AytiL4sYnIjK9iI42rcA1bzKBwEcyF7gALQwJtlitOMzFX5xbbdx2CVAaLDawTcMaWRngLo8QUV8qVsM3lmb9hCi/Js/0Q0gyjwRrwxdSvQL58M4NZAgajfER2WvMotJoDv43C0SrZOo+Q5RLlwELgNFOvjLNbrxKz9sm0eVP2TNF+hf+fVzFv6r2x0HXpBZPZOwImX5UfoKWPalcBbIr3t0mYLQMKNOq+035DxD+HuVGP1Q5hc3CrwQqy5SBa4ZaIBcGKG0X876JkxRuZmmRTZMZHbPXrcFhUydDzBnV0vv/AFBgefXH1W2VuLct0xnytRvpC02aISYvJdZlBYFUZ4MEEpah6TrHR4lGo0fzN6X+IyeGq6Gv5+rnVniOWTe1hg3/AITGKu4NUXmoBtudkC2rM0PouZXIkGDemDXAjYK6ItuPL1RETBbYnwgdVYp2S2fl18GiDsSK4wM0rMEGyI14BlK62N8xmXlGlUDflY+rUGqhutdJdO2E5lNVQb9xlmjWJi6qQwyIYLXcI9ok8g6pgBKl5SICpZmVfMwOrUhlXGXsOJxvgIyTfXMrjcOA2y5IBgp079pgGyWByo7gFljzYxNohNTp5Pz9WgaWgNmZ2hq8livlKGS4gZCdEngiFGmAb4Li3jdK1nAkB/MIYypPp45zGwvcG2kQ8vhYZhrMq1RnC36+EVBcEGrcOfvBM58eO4rL3mI9UWcNRS/JiM/RBpbs7PU8KPkzzpD43phMzaXmc0RXoUSgJC01iKUXAEv+OnCTyjxyh1StBCmDxAiC0Vwy5gKr9zIleDzKpa/3mD9aySlueuBhF1wHBLNE/wDb6typbLiWoWHQEr26DlTAKGlFRWPzzr+VEYgOFQFeMywCUGQcRTF3nSUb6DgIAw19pniB0S4Cyrr4yIUglkjlj2WjoiFCpUYQLBNMgtRlijYStH4IP1IwwGJ1auCAIPtJeRxqsjSFqjFVk03YU4jIaKnRhYCix0g1gfYg2VmVxM2yt5+Ja6i+yXcDK9OHD0wGC4lVZq4rdw7SxNtwTRPXXxl5uHCIFnz8mOXYWfVbLnTVdJ0aH/MuHTXEOVHp0QqCL7JXAGAlEzUro4nDt+WEiZhUzOYeIPY4vqlGUbFbmycBY8INlicpj9Ab313OYhVreP8AAcTeCJTm7iZjHR5jPPA8kQUFZQmFg7rxDV1706lXH/8AHMJCcu5tC4YZOX6wWwawCNqi8ZLxYlWRmoYTUeHlEC6FWoC2dhX3jIRv0TBwqjqOqRYIu1pa9yrauGpYmAm2wYOZnk2RgU2HllplXJ1x9V8pPXviIBt2+iLxoXZgTMlg1fcbANckEp2mjEoCnggAiapUTw/zPHOvh/4a5QgDxDmxaHk+GwMV+UBELxDAGEPuADQQr6LqphQq7Zk2k1fU/QiBjPRyPU9xEUdAa78zI+uqceYeKYlualJkWJX4jVtwa6+0r8xqyLMecLzO1rCaTuB0wV9o4Ub1O4AiLh5gKJZBW20ekyY8aSvwFBLGtkwK5OCMWZXfmHS8oWHqA5fJCgYZFVLenmCIIWtl25F101D6qSvH6aXwAshpiPBPuQdINVQqsx6wcsU9qhgUOwGo+Fwrh6GeolbGXWbfnG548NGUE5SoAychzE7BehlqomsTKZSdErKUmNy7zKTzMEVbdTyRAEsWU+ZT/wAJalK17+bRhoQDapjkYYvVqGLo0DuEMIFumWpCMOqKSsA7KkqOxsWvJD7a3I0g7qXIun9ZWmI70TBZZiAOJf3ZiVLKwq5kBENgtwcMCqN0LgBsDX6oLFRSHPtLnzUfvF2+RdNjNUf9PH1UFV5A1D/oaZVNtgaeUABcmVEcRz1aJ+kpiAAbi1wRGCHo+EgR2+vE4sOnZlNb8/CJlUtQpBdsubZF/bS0EN+sQ7eZkCUWOoSnqTjv4DA5D56+HGhy2xkeoJp0nY8SwLODww4oB+7NhgBilJcodjLLAC67mW2TvdRQAtzpmG4FaBLT49Iv49wVZaLeBLkBINVA8tYp7lwQUsIDcx6QAFYTorA7iz0qGqkmC8m1IlGB37sZI3dojJa5WMtVsHt9VWeC0dYnczoLmda+0EJuBGGVeNzCAlqf4VwT/pUooKwcQk7AwIuYdI1l+H+CY2XdcJZ/RadRHd6X6zKymGO1XkAd/FzRJsNvUBdHwZezTVeJ1vo9w0/J8kyLNctkJtRkkDXj7k6hAGo9ZsLzKNnJ0EJAznQZTUM+Hqcv7D2fBZ3YvFJXDRScy4CEtXImV0wnh2OoQoEK0gfepgqOfIZVTGAZaHbS6CCtlPUsdCq9Ratkw5jGABviGaBmcDs+qjcnJqUwZTSL5CV8DHfDBX2IRlQlNvcIAqguX2hVl6nHsGBt4CX+B9q6Io1p0Aj1FWcQBEI8g4dTzIA5mbQxzsdad+G5QHFoXCiVbmMBK61MT6XTBcZ0S8Opi8XQbjtlWMXSKUUV8iml+DsceUPc1qJXuoCjBd1KbK7HjuN2ih+B+sEtZ/oyr5i+DcUGLI4QlhVeIJtmZCKMPkRawNiRb1VuKmdTsrZOtzu4fG4EJ2nIqvxC5oaUy+4W+BcJXEPWB+qTbQ0/iNwrch5jnL8sPDrmAyJEck6F/HMWdYWLqMGIKcXljQnvt8GysZpp7nmlDoMpK6aPATTBWUiwFy7mMUwS18hK3hLmlXHQdFtsuZ2KDxBlnpN+4LB2Yfi7GP8AtS5yMo76g2HKT90GdoqYktzORGwmIIb0lgwImORR0xLQPJ3DTQVofGNqln8xhAVL4mE1lvCP2MoXYnOY6e3XDn2+YgNPCfAAoi0xHNUH4x9UgpyVGyqE8ojFkwBzMKctDb7/ABToLgbiv1Y8ILSm1owaWAC07l1gN5IrQrc3UJ184uc9wGGyxz5lKhiP8QkPCt4l174H+xEPvIfUXt4QOa9TmeJlspZa+QZhjjRD5jQUZ5KmMEc+yUlBoL9ZWTdCvfx5/Kqlw1cjfwszYIGpjuxB+8EbEOWKjsAmOE9RnSg4/EprU6+YVkbKV6QHZsnmGO8uzmNxwjadfQvmb5cefklC54RBFzqc/HCKI99TtF/URW6H4R9UsK2qK8VDSi0nEvCtyjK2Qqq6lKd+ghTHfT8VZxtS4Ot7fBHV2tI/VmTNuQxKaiKiutkEF/BP7g7a1kOvKu0b5gdj3ORG7JQrSl0gn0lIZS9RipBS5eZlCXRdZlQ3Zaepk3NvwqbeTGLY++6CmyevisqpA6jex/eUMBTjjULF/TfHxazaAaTLRoncvxiovEzI5+0LWOl5mi5W9kxsbIMLMT1Y1De4WjX7zS9xOu5aEQ2WwCjcDhlfFfDu36lK04zfyn6qrqrozEOBtzbB9S5HNJ4Jue64CJhLvlj6DbK8eYqSDkI0S3GJyDIecygseGIgJraqjQtOLxGHBtQhPZOH2mO8CMKp2bFEChHi37xdzKEz4mp2fHQT1xeIFlpvi5Xy3bCA5jMr4ZUDmdxhVp++6YaFgx4YktkJr1GWRscdRAC1wBBLfzNvRoXPzLE3MLAljkZSyl02IaReVxWQXkqA91ju4l0X8P3lF88JYXLLKgc8P8WwLN1xBWOs/wCn1W7UUwUrgsU3N/7JUgbO4NcSzNeowA8r5wwWfUBjAOdRYFR1LDQpAuo4h1PtP6jSfSga19k1T+JHy1tXUt6I1eYr2pT08RLO4PCMRpGkmdjKURNj/hb+HXZlZay58M5UzYbJi0Dd+fEDmNPMatIoH94ru1HCR9tvUKi+kYIRdjzN3Zh+YNi0ruVcC02JiOHHxGUcAph1gM84zMM1TDCxb4L5gcReRmU5WHSNHez/AAqH2Jaup4sX6fVTGapxefEaGTUeJewYyH90oFFOyIxH5RURzXUEnb6e4XGkaxFs1o/2l/sMU8wbJhkpirgHT1LGVmUTLdh1H7FkAjtSIzRwQ3OPYyh7RbOfEBbVv6IBBxRkaaqZWngTIHcsBIZmmMAD93KxaD8Ms7u0O4AWG8JACgFCvgfimzSwGaqfMrwCeQmXKYWKWFxw6IiGOk06uXlI+/MeF8NIwcBJw6ZiqXZmQAtJ6gwCKJxG9rB2S8IteD/ECJQ6hfcx+0u3gH1WLmEvqrz5jKjv7BhoCm9E9QrmlxU2uhcquwANxO8wCVXqYauFoLrIvaY1ymxiUZ3YRhzs8eopv4ty2Y4ZRBqrpxH4nGMYhtNDOYg5mK8FO+Iy68F9xdIURuK0yhOJj2FWz/8AalvTd0xKPya0LDi5eEJFC4qv2iK5g9yzr3IsL4jKRX1BroGdI1K1p5olFQMMIy2P1TA9ITBDdEI7YbljNp5nmiVjUHBKlfNSv6Wj0IrBqD5+rRFHELww5Ghsl9JrWIC5pOZXErs+Jvg5aZhjFsXHiaIwYDsPJLzLrMwxPmUdcNqh8+4MVTo03fcAJrWrhtBVPIRVBgroTCn0LqWmPAEs7fZcHkhfI72z/wAVEmv0jJaL+sdGxF8wLcsG5i4Y3repekRlcTM6s+PUy4rrkwNXuKGtOMB5TB31LhIcJAVOWXIghS8e4rsKviZH3BjK9m4xVwvzXzqcEvEX94qc/V1w64JYVv3LL60OLhVPP5mL3OYQA1ztOOj4O4XPJxHAFZ8x8ZHQljriw6mI2dGLhGmSu5SmqL4Iju80EqBSOMMpQBWginnOvuDhxvkg9p/6MoE8fjZl9uWI8dLy3MMC5vIjtdEkbQPUN9aN1mXmB3XlH9BaX7xQsNpfCUIWadJsQvMO5Dm9TkdPEw+ltYyMEC4NpmBLi25f8xJTUzOsMNIAA0FH1cYogqVA32ONZ5mQ4qXYY1ME5eYKKXdooWAPK5e/eSkjgKNVgQ5z7ilSVtheOpmYPKNbS3EFQIsgSyOwt1LgowDw9y0GHqOOfS8Sywh1TFiVJymyuSJozA7JnTcp48waQXu9RuVq3xK+PxSienaJS/vXzBxYUOY1cHDcARRF4mJQYZdzLI8IM7B659w2OB9omcxizrnASN7/AOBOefehzs8J1D6vAmgRsqCq7gu4kuYYj1X7NlJG2QH8BAcuoJvwl2TLrlPCXVTEctOYsspxNf7tVdynWkwhqY1u8E6MjgH3ON9Ayi4SfhgiOaBW5p+FAj8IwXYI8RihayCTcACeI2CXfy5y4nOeoDpazA2j2GvYLDLMbYUTCBiiM8xisnHeqaMSmBtQGx5/4BPPQOWIzd1sczWx0+sARHUwgZg49RrvcYuNPTM6BoMosED7GCAvzIlN4xnGaBvAvEvtA0GMVhBjNo0HmGwAwDTHkA1TMdo36h80Ga5ixcV5mI5mlbwvzd649lROLF0cRkCW0gikRvmUGa9g3AqVTzGaBMOZUOWJRtxXkmSMMUxh24D1BHTOuUth2jFr7ao8H+bjuYkVTqbsUh+X1lguDK6YDqqLiZAWwXHA1BKd9pKuEZVu2bNdSi3d3ySkRePtDTInZ+YfL0GNxt/JAbpMl4gCeSLCV5ie8US9GHzLE8UenwIjkacXN6RgLCOP3EsBb8tS57m/hcf4YggYvDxFRpo8TH2j0o2YFGahg7+yv8q+KeF4tjetjSioTNAUH1kzkx07ipWC6FMM9tETUlMo7fWUtzDOxhrcS2+4UB+pM5G7y+MDZtY1Mc2rIUxlY6htCd4SI1ZXLJgo+ZWBUC3r4JzMFi6ZkhszOIuVrN+MzVVquVpj9wh5bmePEdYvs2RZtAMIvXqIcMKUMuED2vb/AMDQazNbjBTlDPzwTP1oOlpLvRzQUlcbvKGl05ymo765TeD1bBC22Dkl8JFtKORzBY+a4vtMubsdkasBhGYQUrBZ6gSULCiy4K5ux7Ic1Bwd+IbmabvcIna/jNPXwTtF0dwrFB4IE4Ooc00P6EMpDbaMhTaGpdVAz8wLCW1HR5/4MAoHce/zAPDN6LPSO4fWtDBsf4jLiGnuAT+Y6ii0r8zLwKI17jED62jAG10uIwerHipzWdaBuU+44iGqTki0H3SOk5QkK5sOUTYjcELss1MFEsY7B9LV+4lFwluaAsbpmWMPv0yvuNMnlNV+8Sv0RMSRCUJU3+iW7KxHPkitibX/AIDlR0+O4EZmiv7QhRr62SLW1pDbuEm+vPtxRNuPU0r4Ew8h9Eui/lxHDYNvwFQOnX95m3jZVmJlKtZ3CKpRYmoN7W3OYJsgq/qykOuBPzZqmMZ76mymVAFrruboqI5eZbVqpUu5L0/ifba9B4+tFfuS7A8Hh6lUUK/4K+IBdBwKwLv5e/rgiLUEWX7gcMvvU4VUZJJpHCTeVlGijjxM5i441Bk1rtKGPtRdpnqnNRbFMfbKGjcFIPa7JjtODuFDDQ6SP3diltdTHiPGkVIHYxFQtgFsEBq3iiQxAF7UGI9GrPnzG9VQ0QwXnj/wEasWqLErV1iVKAXM39ci4fuxV10iLAs5MELsckITTV4MM2n7D4ByhpuDAl/oTDAfvQYQYNitOJ9nlTGb8ebPoFgjcVLKB/MICv5h+yLVzLi9Q9c/bgggXPaopkR8LZaPsyftlxPPXMo9d1H/AAWIIDaL5OURBB6NfXYsiNnAuOpjTfGah/YE9cZ3955tIyopaDksSrfa5KAWt7X+IlqzAsP2iKLBEYJhgZR4fge5RIKtsIwLZg0zEIUvz83IHlmYX9kxCj5gKLQHDGIlSj/N6WEBD084LPEyiRxa9Q+vHAoTG0yvTYGrUHVWe6CBsqX1arlz54jS2Lu8Q0NI1eo1S6e/3iiqsLSMo724Rqht0eMMW/a5Kebl0xXqJuD+swB0iuHZCl7ZeAhw9LMRdgjlCY0PdRrZQoH8/Gadv+ZIVWgg25FG09S9Al3zBABr69YSpat4jwF90uFXgTmj6NzCg8mRd9uj1SSjVvCbwwcNwFCcq35Y+XLGIERLg8JxYhATjSTiOtVeXc8/o+IUdKPPyWNtH+ZmY0J5wq0qXz6lJz45h9fWPEHrzGpo18vME1AYywE+CHJ0LggbBR5IIYGicmz34JVfcdFRvCUjNa8Iyrh0ibOr+SpzTBfgSmbDyTJg80mIzwyzUyAHPl+MqoZRzHa0F8H+Z3EsTnqWtX80wdtqo/6BX6ouufKOthu85vjpogKGd7YLLHJEpQNC3D7lRwzTtKDhIDQXxgAwvG8srMNjjyUXCyYy2uidJMPZcYTBXG2jcIup24muG2a/yWlhAQzTMgIdU3bAwdMvf/QVREsY/wCyXMrV9FXxhrFOY+PhAKWSyk+PEJPRAQMpVzVsrgu6un9z4bk5K8EJUvLKy0pjbaf5FZhEfpTM4vsJiEBAFn/QmBwZBphjZayqgX6hBsvTFPQvPH+GmAgIb+WwHR5JAydEv4V7lhPYMWPdopz/ABAZaieLid2mVivcMiHL3/0NQQf+o+8dA+zDbxeBuWgWb/hwFbSi4kckNQJQfynnLsYhItYGG4z+EkStWPdBQXm7iaVKFk8ygvt1/iA/ZEdwHzlYOnFUKh/0MFwGmGEHm7s+TLB0kKAQ8bmKfas9Knn4SihDN/knMFgGcYD5PzLfbO1gVj/DQ3mV2x1sj/KggJ6D/okgO6+zqOjoS5cueGICCWxRwL7y1azqNyJTGIbY2Ku7mHg+UVE+7oUohWUCHZ/2swAoKP8AooWTzNgRn8k0k61opf8AqBg5ZT6w9sPTtjAkxyRuxbWG1U6BKQT7L5+Q+T0RlK8XFLm1P7C5Y3vta/1K/wCjCFOok23Svym1/D4UoXB+kw7I0YExRsM0uoDVFBEcRy1HiE2PqCADQ0e+4AC9Aqv+j0AiYRhwK/0qflowz7oZ3Ny3pMEofs1P15xOEnlwmHvhAXr7oWb2MaH2gd5QYRQDTYZZX/8Afb//2gAMAwEAAgADAAAAEPPPPPPPPPPPPPPPPPPPPPPPPPPPPPPPPPPPPPPPPPPPPPPPPPPPPPPPPPPPPPPPPPPPPPPPPPPPPPPPPPPPPPPPPPPPPPPPPPPPPPPPPPPPPPPPPPONPOMPPPPPPPPPPPPPPPPPPPPPPPPPPPPPPPPPPPPPPPPPPPPPPPPPPPPPPPPPPPPPPPPPPPPPPPPOJNJDDPNOPPPPPPPMDAGPPPPPPPPPPPHPLPPHPPPPPPPPPPPPPPPPPPPPPPPPPPPPPPPPPPPPPPPPPPFMHPPPLHn2PPPPPNJDLCPPPPPPPPPLHDDLDHDDPPPPPPPPPPPPPPPPPPPPPPPPPPPPPPPPPPPPPPPPJCPPPPPPLMFnPPPPDMHHKPPPPPPPPPPDDLDHDDLPPPPPPPPPPPPPPPPPPPPPPPPPPPPPPPPPPPPPPPLHvPPPPPPPPDF2PPKPPPABPPPPPPPPPPNMOONNMOPPPPPPPPPPPPPPPPPPPPPPPPPPPPPPPPPPPPPPOIRLPPPPPPPPPGFMNGrOFDHPPPPPPPPPPPPPPPPPPPPPPPPPPPPPPPPPPPPPPPPPPPPPPPPPPPPPPPONIEAiPNPPPPPMPHEy5/CNHPPPPPPPPPPPPPPPPPPPPPPPPPPPPPPPPPPPPPPPPPPPPPPPPPPPPPPPPOCirClzF2BDJE77x67rKANPPPPPPPPPPPPPPPPPPPPPPPPPPPPPPPPPPPPPPPPPPPPPPPPPPPPPPPPKO86+ViHeuTIlKUCqhkYNcPPPPPPPPPPPPPPPPPPPPPPPPPPPPPPPPPPPPPPPPPPPPPPPPPPPPPPPPPM0/wDbODFiTW9VaRh7hb8BijTzzzzzzzzzzzzzzzzzzzzzzzzzzzzzzzzzzzzzzzzzzzzzzzzzzzzzzzwpjU4Y4pMsVbobLctjrWxLTTzzzzzzzzzzzzzzzzzzzzzzzzzzzzzzzzzzzzzzzzzzzzzzzzzzzzzzy/NO3rNvDQBz3vf+1L1kCor5TTzzzzzzzzzzzzzzzzzzzzzzzzzzzzzzzzzzzzzTzzzzzzzzzzzzzzzyFZ6V9unqIgK+9Vxxx9Cq/YNlzzzzzzzzzzzzzzzzzzzzzzzzzzzzzzzzzzzzzxzzzzzzzzzzzzzzzxTeDGl3yGEsGRoZhCry5DQE9aIjTzzzzzzzzzgCCBBACCDzzzzzzzzzzzzzzzzzxzzzzzzzzzzzzzzzzPIaRN1qrBR38r5HOLKLg6HUm4uDzzzzzzzzygAAAAAAADzzzzzzzzzzzzzzzzzxTzzzzzzzzzzzzzzxX8Pz6ZO0Fvm5YaqrTi7QqYlK2szzzzzzzzzzzDjjTTDjjzzzzzzzzzzzzzzzzzzTzzzzzzzzzzzzzzwSdBOvxEIYl60FSyzgtwsiYHN1IkjjzzzzzzygAAAAAAADzzzzzzzzzzzzzzzzzzTzzzzzzzzzzzzzzzqaL4Oc0DmCFE6AKrPNQzicSae7bWzzzzzzzywwwwwwwwzzzzzzzzzzzzzzzzzzxzzzzzzzzzzzzzzzzyMfeMDEgvRWnBzHhLtgzzelGlCrabzzzzzzzgCCBBACCDzzzzzzzzzzzzzzzzzxzzzzzzzzzzzzzzzzzFqP2xD3xJjwT3sH8yUl2Sbwd/UXzzzzzzzygAAAAAAADzzzzzzzzzzzzzzzzzxTzzzzzzzzzzzzzzzzyzW0W+StdeuHN9Za+A57QT0CzTzzzzzzzzzzDjjTTDjjzzzzzzzzzzzzzzzzzzTzzzzzzzzzzzzzzzzx1CxDIZvOp1iz/wDgsJ0qOwFCSq888888888oAAAAAAAA88888888888888888808888888888888888885Dbv/HAZ7OZ2hEokFyG4lq6c888888888sMMMMMMMM888888888888888888c888888888888888884+JmrNk++/nRd8QOFXWCvfAkU8888888884AggQQAgg888888888888888888c88888888888888888o/W/CrKPsEvx5/boullzhFEd8888888888oAAAAAAAA888888888888888888c888888888888888888Z7jt8q07jJukVLdnoa1L8VU88888888888888888888888888888888888888888888888888888888/uG0DKpfVIcEJvn92WUpajc888888888888888888888888888888888888888888888888888888889fsxAtIGztcXy7KPCzBQbf8APPPPPPPPPPPPPPPPPPPPPPPPPPPPPPPPPPPPPPPPPPPPPPPPPPPPPPPPPreGE4NKilbOQpQWae7rBv8AzzzzzzzzzzzzzzzzzzzzzzzzzzzzzzzzzzzzzzzzzzzzzzzzzzzzzzzzzjGWOirxTDff2DzAGoewlpfzzzzzzzzzzzzzzzzzzzzzzzzzzzzzzzzzzzzzzzzzzzzzzzzzzzzzzzzyzOmJQbfQ7PMhJuMAjEatt7zzzzzzzzzzzzzzzzzzzzzzzzzzzzzzzzzzzzzzzzzzzzzzzzzzzzzzzzyilyBi9KtejLy8xfspGHuV3zzzzzzzzzzzzzzzzzzzzzzzzzzzzzzzzzzzzzzzzzzzzzzzzzzzzzzzzzibqfxNXu7mFX6su2YRf5iHTzzzzzzzzzzzzzzzzzzzzzzzzzzzzzzzzzzzzzzzzzzzzzzzzzzzzzzzzyTVkAr+gTd3xeSMaZe3V/J7zzzzzzzzzzzzzzzzzzzzzzzzzzzzzzzzzzzzzzzzzzzzzzzzzzzzzzzziYMvpLZ8NdIErxCq3XoPO7fzzzzzzzzzzzzzzzzzzzzzzzzzzzzzzzzzzzzzzzzzzzzzzzzzzzzzzzzhmPv1hjn+IIPPWc8XAd9xY7TzzzzzzzzzzzzzzzzzzzzzzzzzzzzzzzzzzzzzzzzzzzzzzzzzzzzzzhhvvU4WOffuMX0l3DjwgZ045zzzzzzzzzzzzzzzzzzzzzzzzzzzzzzzzzzzzzzzzzzzzzzzzzzzzzzyyagcbFqA4TFfRaH0jam6/O42TzzzzzzzzzzzzzzzzzzzzzzzzzzzzzzzzzzzzzzzzzzzzzzzzzzzzzzOA6rU9xgEjE1Dsi6zQPDvzkUXzzzzzzzzzzzzzzzzzzzzzzzzzzzzzzzzzzzzzzzzzzzzzzzzzzzzywLqQfADR3MtZOanmhPHW6n1u7xDzzzzzzzzzzzzzzzzzzzzzzzzzzzzzzzzzzzzzzzzzzzzzzzzzzzzieXhK8YafJ16vN7FxV59bF30xXDzzzzzzzzzzzzzzzzzzzzzzzzzzzzzzzzzzzzzzzzzzzzzzzzzzzzg9eliJULL4A0vzmfa+gwiWT5n0DjzzzzzzzzzzzzzzzzzzzzzzzzzzzzzzzzzzzzzzzzzzzzzzzzzzyzmX8Tpzq1pJlRjKnxMe9m8oaCb8jzzzzzzzzzzzzzzzzzzzzzzzzzzzzzzzzzzzzzzzzzzzzzzzzzzzy4KqkJVf4s1mfcRA2YZryDar7D0nzzzzzzzzzzzzzzzzzzzzzzzzzzzzzzzzzzzzzzzzzzzzzzzzzzzygEppvkkvaP7P3Uaf/HqScBibACvzzzzzzzzzzzzzzzzzzzzzzzzzzzzzzzzzzzzzzzzzzzzzzzzzzzziQ3VBkhXRUSyUmKQL/TAc3ERA6jzzzzzzzzzzzzzzzzzzzzzzzzzzzzzzzzzzzzzzzzzzzzzzzzzzzzyysQg1P8AppylA3cOg42nq+4sGFc88888888888888888888888888888888888888888888888888888sR1h5DLanmFu1xfJOwMqM4oh68888888888888888888888888888888888888888888888888888888qgTgo1sJwy+5BubOOoRokgVM88888888888888888888888888888888888888888888888888888888xZU5EZmAA/DuLrBNIswowM888888888888888888888888888888888888888888888888888888888sZTizCs2wEWFM1wowMs1pc8888888888888888888888888888888888888888888888888888888888Ywepht6D34jBE0IskIrc888888888888888888888888888888888888888880888888884880848808ztpw9NHyM93DMkYcnc888888888888888888888888888888888888888888U88888884wwwwwwwwwww7Jyr+A2DZwvUEJOl8888888888888888888888888888888888888888888c8888888oAAAAAAAAAAAAX6YQLYP6cUQEjc88888888888888888888888888888888888888888888U88888888s88c8s88c8soMUGayMg+4M+PW888888888888888888888888888888888888888888888U8888888oAAAAAAAAAAAAQZ4zlIcm/IYM888888888888888888888888888888888888888888888808888888sIMMEMIMMEMIMcenCEId0qT888888888888888888888888888888888888888888888888U88888884wwwwwwwwwwww08ZTG4zr0c888888888888888888888888888888888888888888888888c8888888oAAAAAAAAAAAAU888888888888888888888888888888888888888888888888888888888U88888888s88c8s88c8s88888888888888888888888888888888888888888888888888888888888c8888888gAAAAAAAAAAAAc88888888888888888888888888888888888888888888//EACcRAQEBAQEAAgIBBAMAAwAAAAEAESExQVEQUGEgYHGBgJGxMOHw/9oACAEDAQE/EP8AlT5af2cS1Ay63+zQGsZX3bFZPInP/kQNVinZyJn1++znxOIHbTE24FxIt+7fr+lB7e7E8MmEPPqV8yfJ/wDUPL396xgbc5uSnXW49H7QvRmtt5GGwT1kRGvZBTkW8nXEWR0STglu+fETA9korAXkZH92sNYBeBn49FwdoXVyJbVyd5eCeXwySy1Gwza+W16LHQ6/Zer2V52AuBLF7RqDpeT0/uydMiB9ZaML1HjaHPE7NuzA+EC4mOCAfJ5FZret4sTXPq+jl1ecsh5Fw7Ptad7JIV8l+VxkPn9yuE9HfL5XkR4OI6SYY/EtleWADt8SU6GwgzK7gdIXb8phflfID8MZC7aPRZ9Xk/xPzL/L/MEfJ+5yx9WbdY4wg+SS9T4ncXFfpgDJ/hmprPIVOcvkPJVqNzfS+yWH3FKedZzHra2M/i/iJJpxIdN/cOemyr84A+xKEDfVGk+4Bh8T4pdB5DMoB5eM70+YuHhFgI1x1tl4vEcjRpO3kI/XsxNuQlj37kYTv7d8jBD4tDBP0NohOlIqX7t36urWwAYSXSjgZDHp+LN/5jGbk/8AAuricnJrMsbuXCT4NP4sXyJuxz4ljf2zZp62tJAUHqzrFnp2DkOY43jdJ8Jm93zbf7vmrf7YhgeIP5nkPYfhg8g5H20GHthl/kgxrn7YqckNes8qFxMoRMQAVNYhy7Ez4wg+0ZKZ2LNvMp42IT3e8a3NJuc9i8ckOQcY9lPfLvrm/ZWr0w/toXaXPlZ/hWKBySYh/wDt5aXXL54sifixl/ADiZAdvpwxnXiyQFOtGfiC99Qh55ay4l1Bcd5DtyE4XQ/av0+QwPzAKOa2s5yQBvzKBhhXxAlDyF9MsKct8sI9/AGUNZ2kk/MLt+onBvge2cwbAWfGCQQSPSOTrnxbT9rpzt/CDIk+5YJhywOYWWNiwtAbsGY4sJDujbgsWb+N4tjwX8CmebZNeS8T2XAGlvIl5zn7ecqex0eIMB25fuxvSRT8Wmh2XqfQhOuL03LrZN4xV4SLpCuqeJDqLWPY9FIcwt7bSSXXn7dPwhBrsY+CHnJsOsm+cdBjyNyFuYRCHyD5xMcHLJ0lxWA257EXW6xmHEQI6wfPIy3ITh+436sRBgeEbZDT5Wn21Ae2nsBde2LpjeX8EnmlddweN1Tty5LWO2WLBRGWGHynp/c0Ow4HkUeEr1dlO9LRzYhqxOjA7W8eQLvrJ7+OjgXI58WkHgwky0bGEi+37kAH7hqdSOsHPwWz/wBWjWJzZrb0oED2VmclB9sbbZQR83yJhZPc7EA1DM9RDGwnUfucGpo8H1PNay+mRWHiZdf4nCGkiFg69iszbeJkRHM2B1iGATCmlZlQxlLfNvf3QFfCPi8voW2DM8OlMukXPeLpx8E0T8T7fFrx7bhMlFr3d/wsdkL52MxsXsQ7+6TTJcYnqtwvJibGZ1zaGRemyX4bokz/ABagfhcQYuWfPbjEeBuZOq2tnbdevxeP3YdXIFxwLKg6zLaxt5kivulRXtg/N3vqR1yDwSdOofnI11RDj2A6WOasAWYX7Dk/d4FUKfKO0wh4e2DwuPkD8ABO2g+FxkQ4wLVgn/h8WrBJAfls0XQQm8G0ieQEP3aoGz2fGTENZQhkncyW5QFE6+wRAsmhkhwm8OSjgRyGRXAjhJx6pCEgEnYoR/dMRidbbhA2Njxbk5Ef+iMGe4upDiOfM85FNTzMnslgtHYPQX1IJKucc+Lofuwi6wP9rKHl6sBQojRKoF9mJQBvzLmEgmF4UzZBokCZ4l+UYuy8flQOD92tsQwb3yRQvbvE8sH6pFzmQ+toC5ZKeEa6WufsVlMvRteLNmcOyF39391wJ83nPbwc+QXfVhbc+Izr5NPGw63mCSCpPmtBX5+LMB1ghpPdnsJ1d/Ggd/cm6+JGSdLI4K+JvfdwwnyWJOsux7eYLCztgWhFOWzP4oEvP6jI4Oi8KIjT+6G/ZE5SXk6Qt8rCD/cd6h0sgmmw25AW4BEMDH2kSfc3l5OFfidTfY1E30eW/wCi1F82Gc/cv/EtYEN31aH6idHbXq2A38JBxM55FAmBaOrJ/IyWOsf+ZHTyYYvtt+0NjJJDcB4/brDbZSRofJD07NMEa9mTI2h9QLWCbsri0Q21LA+/FmRelr/GhQyvvGAgHPHzIGvYOXIEgfHZI+/t04HzPw832AqOSuvYTqxgwXvxE5t4VizYepQFv17CAHSF+Bngg+0CtfZLbuQlRuTcfMXlZFWnx+3eOO2TerCOXueQvQiOpnnlwi+c1j0cSLrcT5k4+l/kZjhiz6Hy4NjP3ibDlXjAqToT2KObYAQCPZdh/bJ2eQ+nH1I7u2C2Tl3PqIT1v+hJWh/mQbP8S52Q9SNPwgQYQgfzWkPWAfctJ7kUu2ZAM9tUPkPz1jskbB9/tszVni/h4M5I6L7UiuMPiy59jCHZEx59SVr4uXdsFz2EOFqZ8WAMEBB1v4A7CWV7nUhfCXh7YtOr+3Bs/TyE3yG4eyHVwRm7hMfd+LXv1gM4HzAh2vTZwi4eM8nyBI+bVq3ETcoxfBAfRnFe38ksANGbWu7Y8gzsftmJvEeXoMCC7wP/AGeG8jd9NyPVGM+5DxOEdb9ziWBknufE3yBCntICbaZ4yzfwwLXyV4OR26jZPniG9fxkYwYftsmGi+6n4iWs/i6hv0TnSDDY/E0y7vRj/dbXgQGx8MWS3Ovv4VUqCk/JN7bh0SS68WUPynQe5+46PQpqb31iNHL4lE+64F2bYDrq4HrIYt8crx7Oz5EJ1xLXS6knyBZzexxnhKNDRBxnfyA1noj9x0R0glHY928IQHL5n/xGb4sDoAPDMresQBvEoNdhOfmeJ0sNvsH4x9S55ofsW7nP6HdPYgHx+5J6YMPPwRGjFvdt4LXiy0b6WKP9ZJz2PCY9SJ+DCldiRzlxbVAgcYHGBnn53x7cm6efuh3XpN/iFFADg/Uk3NT2RUB37kj0WZ+SPuDnIYFLIPZF/wASIRuc8YMH9C4BzLz93jLjb5dS6qhiXXnxEekMuxE3qE1DfwkFw62LiJD0LAHll7eyZdP9G2b2uv73XZyM63GKMA825I3EeMth9hMbvhb/AKrBw7H8CLgd/ozZ6tDf3wzpZfq4daT43NixW0h5eAfbiMXzFkwNmv0g/oId9u5u/wBgAkPbJj21eCTbaVeyZ91dIkHAlfw/Bw/KDnzaK7BnP7A2pzdtw5yw46v4IjJCZkTRMh4jcPykOW38v7EgDPC6F8T8FBbmSDh2yan5X4g3+xPbPECz7p+MD1yzcJIMuW/FsG9f7GdSj7BoWL2ERWni3Ixk80/sjL3YLycM229h+nf+Cf8A/8QALBEBAAICAgIBAwQBBQEBAAAAAQARITFBUWFxUIGRoRAgscFgMIDR4fBw8f/aAAgBAgEBPxD/AGKX/wDFfBFBf+HIlLOJQ2jivMr/AFsfPVwXW5YgPEV245ZX4uX+ovRuXgVEIu9/O5cEXq75JQKuaIGfVmYbvRADMfxE6lP7VqNsSoikKD0JQ2zua6OYrRs7mMqPnbgzUtkui4dCpFMDRw8x3ouIyDS4mM0BUvAz7i4DHEGNAQrxaYYAfL/6p/6ExsNVyRVo6WNsT97i21ZeD+IjfzaHsZQy7Z9ypxRVBDp4e4bVuB/UDPLiEq6HEtIab7wAODEIaksLcaqCjBwsoTg54nIO3iUFA29y1hHMW5Kjz6lcQBSjlgVLmdYH3r5utBbGLoLlBJrR/UNFOYnHw5OZqTtJhV5QShlhQirlC5H8xwbd5i1YHCIezUInSfjGt9rm4VVlGi2+HiN6uWa8SkFnuIhbxmeMPMxHzKOgh+ice5hZ0iBqmK9QqOdiMnl2RqFF9poPhzQBplGWnDAPOIFdJwgbqDRQZYGp6RctQZruLd5ogEvR6hw1hsq83OBLxMN9iYBA+ZrkXxEXGZJqGcMI0psQwsqbwhi4XvWSfUwR/vZegYYbGpoNZdytuiEoL6ZjpELWZTgbYAx5mIX/ACiil0OWCopxZmcvmDhaeCKqdMSvlwVoj8QhKIOD2TNUYrXZhgLmSj7wf0eXmfU+wCXiyEodgwIsmHxK6+sStnxBTNOXuG08NvBAUq3z5mqTgOWE6qHDLR29DiBsDEosq8+iJZq9nUEcD5dgGyLhrvHYGm5gxkyi2EauZ/cYjcc2/wCoQ9a/EOKkTlMwZWT3Bm8JcG7MQPkxEVpwPEuho58rLCl+4YA2Za0Evi0wR1tcx6grRGc0k4AdRQO2XqA3T5ZVAS6NQwdvMVqX1KMVbccHXSPnq8+5vl0gHeaE5UCYUkRd7KszLlbRp5WAtcvLwTlAICw5yrrqGoUvcBdjEsbTwCFR07SyaMYvR8TQJx1Lvbu74r5Y8myLHAww4gVUurJxNMxxOYquAFTAarF/MfFTA+5iuXaAgct3Ec4DrdQTHCgKGKEC+Zl4IO1RdyeYspRe/DuCpkOobaJ0ipcvEoYDBiVG4/z8reYtLHMAUweYoWhzJZS6lAQGo/sP5gR3DHHWzuYOf6RA24ygmGP0EGtSxguNRMsugPqXRXxAbP7l5Gh6ltVgmy6KNxuZoEzcsgWzPRfLHoMnD8qaDya+kxrITOxT8eoUU9xqr2nvERnXcqCytHDLROIAW429I21zNGVyklKvIGItGo7dwyGUvJ9RoGkCFi8XELRcqC1i5a8d3L0X7Sgy+vldBS4HLLuoIlg2aBDkWuJk1odwa/aLGIRSlcd9P05nSLRpxAqm6hCk2GLVQ3neY9FRZyJYjPmPmwOJnDKKzXuOVfDMShVB8sCk1HBijCUTfmaEdIoUw6JtMeYpw57lnDRGXqJbupZpyyzRUG02g8qVY59RrrEO0DKdyQ2zglysSv8ArmU4nxx5gRIOKq/lxqPFi1BI4CB90R0t1ARWY4E8siu6m0j1CA5SstuVsOoSvmONDoMjWZcOsc1RAJiotbAahyVSQ96OdR8wZgnGTsv4okVMsLNmANRhKtRGDESF1FLYnKQydQWBmFsLMbVFW2CVy6mShTgf0QLRGPrE5wo+v/XzLHEoKrMBzNfiCYmoJUXUVbCWDUvAYJSZXqLCAEHxuCHLxFEMza0j1m0MWrY/SOwpsu/EeRv1nT5lhfAgXQcolO4FyoziPixCYiuipjLG7dQijaxWDBMzQDuzN2l5gHJeZjJiJSFRtohKnyiWYBPfzIjYyrzJtlr4haEQ2mZdgS1TcUohd+hFVftLJWJwa5ct9MZS3olUsStRPaGe5rSfpEBKgqx+aB7IhSFZgnVxNWCKrUleJ3umCi3FwirMXKW88y0cHmB4y5ynzKl1KaCjCuSL60OJ4gcSwqXywlj5oaSpjYwIl1QNQZjJahWhomTFwUe4QXFhfYY2ihGSj5j6HioMCoeuRpXfOEEMeXUtCLOYHGrmcKkd/NLWYNQDHlhoHEZsBNov6iCGIarsg+2oNHP9x2jDlj7MYc6XEwm4wBh9SzGWIOsVHdUjElVC+PczPB1Dg+bqukmulHwrqClAxS3DqADtfiBIYcRctsbg0IibiwNflBov+kLVBha24X8JCy0eWKlVJYkpzAhNO4mKuLFfm0caiFWyVOqMwS7rMR3SwMVClVqY8XxMncds+07Maw/eBhL6gXf4hgtvuVOX7qPdhHF0eYDUN+aj6FDDGLT5vSLzzDscOqhs1kKrRXMqnmWD9SVTolPXXcZoxFRVYjN2Jf2UQtCiQb9zfl1B+BNTHgwOy0hSidkFQWswA6V83d8kSjCbqL/MUZLgehXfEYj9YTT+0u2rnzAF113H0eyWPUPEsZB3OCXuVWhoi8ofUpgBxAQl9XH8gSVd9x4lr7kvFv5s6rBF751EsjpULLdz/wDDKGxLFolfEBLVjiv2wMgSrrBuZgfeoSpcm/4m1qNjEi61Idw9KzuNALO4oTCAqCYfcoDK8w+aVPAjFun3LvUP5lLI+sOLH1jO14QGAvpLi2MKBeeYoOZ6iq5b1FJq7txLxk+Z9TnqHUflL9LSWnYiFcf8TWAxDC20/WbHda9Qxj5lCHMV0I3qdsVh8QTt8S22fcOZ+yGZTFWZ5OJSAD7pro/mVRdXiMFpiAFcXf6Igt6Ec4l5h7AwzwuLaMv9SuebiIeZVfNElUxf31AtQIilIfeXE39YlwzJvqpZn9UPlAw/rWo6V/uZDoeZYS8VMSfWPCBMR+uXVywDXhHTpFdNDvzRF0xaGHAVMvmWAHc0CfEyI8mYm7RyJ6ktC+1QSb1wfo1Werr7EAoAIW+f4EZhai4NwvtIb9RzALg3EpulZc/xFTcDD+ipU2HMqAXct9iMgKsv5cLajBRsi3CHFfaBmj1DAK/MFbVwS6tSL2yHBKLp3Od/BOOr3Mk46lTxfqFgMOv0MHh3OYenmN2oOTCOm9Ll3QYIYchzN8/mCVNr2zMeB6mVI8yiBXqMXb3Eq0dEdnF5SA2fpDnEeyGX0dEule4DjREOR71EgrtiBDcTMBFI5i5QSyM8QUL3FeMywQukAUiEaX5iY2DzCLySnRqPMKByupxAPBKRFyrilCp2QzUqVA0EQmYACcSwGIfQdSonEcIuWIVmNMasOMbl6ODMeqwc9xCrTROHjDTR8tUtPMCSycyiAlmfsYqblGB9oGTUb91gutcfPNTCCW4xcG15TCmnMS+/zEF9kt1MC9qUXWWI+kXhZhnRjQEi+IQKYZZL+WuoDzyR4Gv0a9heIygb+8pxzA1h5nOjXimEwQdSQ2buVDfp1Mr7gXDKNkKWW4lUHVJQg/ppgBRFGSLKUHHc1JQ0fLi2DmWwbZgEkoBSMGxZXKoRShSdAgv2gpeGeJY0QkR3AVDZMK4AQ5uFgzIMC2OYAYGt5fsQ0ExAMKl1ojvPyupqh24hy8fiMJjAJHsw7m7CFlBOSyOltrK4mpYgloNS1LhJCwTLVSUvMrlzLVN5lHcSg6mViTAFH6VKuvEslz8tTu1+GeASoXDzMJcZ4wluiCq7gGGhGrCvLFJTzzBb8eoSI7mKFxDlw+4IRSpl/wDAy1jRMOtMYXC67DuKUKP5/XD9fMABp/BhcIncwGBzKuDKxWWdoMfkDMiROImwtQKeIGo15zK0AeibAwx+WE5xvMNBhnj7Rau/KxIND3Ljeev0PlbA6cnHXzCJL3K/X5l8KI2GmXAS0E1zzEzz8yj2uYR1+kwMni5bBhNZph2TDAV4lda+I7Qp3GwyDoIrn7OKvVn1GS2/MqNuDxL6sPXZaNcS4L1CQpmJM9RIdIBiCUqAkWxeDCW+YeYjMHoeI3qq+Y1L8oBMuv2GY6gy3z81b+ooubybg3dHqWkLTF9SeZd5sAa2IbcoBa2/xHAq9sKaMSbQQLEPLNkH8Rb1Bk6xk/YRXl84LBfCYUFxF9Bjuf1GRlX6IApd9QrKg2Cw+mWYKh5mwLxEzmIbSPtiXUFfCCmtfsTxz1UfOgGWwkTtdPbEUuOZTsIW4mVzfENppQy1KN6Jck6OIwAGWZ1wzQ/Ym+JUaPniKqj1DcBXeSBCucDQCL9EQAp/MNqVhrEQIHUz10V/sWST5+ZVBfPMQUAPzAd16iJQPzK+LClVR9Ub5iGDbmP6icys1P8AgNUs4i9zMFfUdepBOYW3BNjUUq5nIDp+pFlhDUb/AMCueCNO4JSBtwfI9TTlxYqalxz+htekR/gt3mCmYRYpMsJ5aEevYcwKo3FKNRawf4Ni7YCbLBVwdQe0iyFxdyljeeY7/CLmsj7Jrg9TLF9ZiMItKAP0r/Yj/8QALhABAAICAgICAQMEAgMBAQEAAQARITFBUWFxgZGhYLHBEFDR4XDwMEDxIICQ/9oACAEBAAE/EP8Agw//AKQy4UQA+4WXPRT5o18wa2vVIP2wDI/CWhHwGELZyg/dKO11Zb8DAiRpVkVn/CdKgyAeVipcsLz4KeWbPmVRoXKF4BogBIp2PJoYI6k039DH3CDz/wDTcGDhyl+bI4C6yAr7KSLaAW0E5cWfUtpWW1Jw2HxOCn1oe1/h+JzxaLrwmx8P/qIEoyw9vR5ZxjqqPtP/AE5h6nmcD+EsAmT4xLP1MeH1X+wdsqwqowV0n8/2U/STgl4Y28W9HR5Y/b8og/uMoGqnUf2vLXzBC9sP+g4//Rs1Ac0tHvcPlMvANOH7fq4eR9E4S+g84ZYIuK/kG/yPUqO4MDwkESz/AM6huEg2gBxM9nwfLxd5+jkeWPbzRjynB5lT1qFfm/D4XPqUBAKAMBBhvy9CX+JiArHbg/H62LRcF7yj5HXlKTWRuhf2YqCGw/EL+00QRAAAFB/4bL1MvzCoPxYfe4pEbBX1dvGyWUrHNL9zyVrNxXhhpHm8nmISz/ygLbl5tCmvJHfV4uIO5cg7V5ZQ+OpYOV0BlZUdQi6vfA4NfK/0WoFeVN8bYAitw6Fj8j+yn6RJXF6zrxnjmGe9oV4DgfiBVejzd+UgUV/5AiXVUcSwK2nyOODnZz3GAXkUnj/UGEjQ1Vz0f/iDYP8A41omPnDGnUDyuIpy1F44DwGJQHhALVYB5Yd6nz4L0Yvt9f1DGAU3KEs8kBgz8fmPEL0vlZ+x+tfbCB/wm1+OZxymLX0HRoOAh6lasR/CdvNdQBr/AMqWJmMWN4iLFbE+R/ZGs1jTGst6Q0jxK2cMAAb8VynOyH/i0YlputY0/ILPdypbwGsQambVgfg4efUDX9FRDodEF3YbqzA+Y10gRGE7jbyfp9/2U/R5i1HdH7svuBM8mPltf8EJK9Jlmjy5fj2AN/8AnS9wksCYJW5emJLhuB2v4fwHEC1KNIw08V8A8PPZ8/8Ah4m9ztZv15NvctiVtFqdq9wa2sGWcr4C4EkDlUcvl/qPNvudB5XHzLwEWNHgPjL2rBKqTO0vxXzAfEAUAFB+s3As5WiMV2klg/POj3fiNTkB7JnBADo4H2P/AKR6zQrBMidRwNkp7Ffw9eoIPbNKIIOiu4Q+xWPk4gjr/wDYUgVV0HMU43cZBflR9BBve3BFpUEBknfixfoO4aA/0NdTHcNIKuOBw+paHt7jpfzND4L7O/3Z+CGj9ZKi5YcFVvHe+rPmoJF5sAVWOhvaKR6YxA2jgCg9gPxAdf8ApXEay4CbB5EGZnkowynCRr4RIFKe+guze9JfIQKqUr3w9I4ThKisv/8AKBpYZkaIivati6PvqVWDWoE7lBjYV+hgdDS0Ao/o07j0JfyCcXhB8HuACgoaPEIgGFZQll8aD7gFnHUBgP7Mfo16CE8AywcbcgNOvble1l0SSkEtzZS23uem6LHT4dSqMDmtHZ6f/TLXQiFHLenjz7ghwRUVtHDH73ZQmK9fuqKw1T/+cy1MYpx6M7fzGTB8qw6PAfe4KuMLgh0s3tWR7H4Sh3/S4Yrf08+D8nEZjNC1NqyvOKvy9BtZWtmspbfoaCHBv9ZXPSVZKaH2ely+iXoirGiBULUnFdviaQWTv0QzTbp48TRJBTWkP89nqD7ItYHk/wDSpaFRlEGP46F+UeWFgIIByt2eYDOiS4K/IG+xhkItFxKc9h8a6D2kKOwDLl/d6+4+uyRDtVyxExa1RLV3XbpcVDhzIaAFvlt+f6FRDotnR5WWaQlni+I/3CVIWJYADbKwXIpyLjg5rb2VA0/s5+jLND3leg+VYyoiPC8B0am9wOWmFjtnm69wKByZ8w8rJgc/7hTRuzHmXXDK1by934hIPs7B2PP/AKKXuZlUqMvYPI0x67NxoaHYlI+Yq179lc/DTKWJnrrS6H3cNJSljkwpkfBRG6qlktO2blQG1iIkUFg8DliZADogKi0MuaYvpkNgVPzEgEZQBavxLzNV4vsO1fBECvUEJcM7Tb5/ggBqv1mBdpGFV7bQo8H+4TU4B/IziIOVb0zDhvdPgR8a7R5QAIPGp9upVHhAF8vmUtCcmzxErdIfy5njUola2jvYvJnZcE0kEdf+RQ3Kdk8hMlPtfwBlh3wabuHLGcxooA7MoBpbrQz5EwagC41bVd3N9BWJ4peols0eCRG1PjkdTYmpbcsWxv7lY+PERuyfwXDv9z0RQzpX1Ly9QsI4uTo8X+tFzHs4BJuy/UTc23ReyGSuQGU+Ys2NyhHmY4pgXlIVmB9QC8dyfcVSbhH0h1+sFo7rqCJsBNL5IbNgponQthjm6l23CjnamT6hUtUAexUn1ACWPMpjf1L9y4pLlJcQ247m6OxD1l34hI+7GxdrUTvgD6rlTXnmMtxqXOkMvy3MFHApaBVwat0/W4QkmhwMKoTpdzm2ab6TYIYi4a0tQK+4wH1C4g+vc8DSnzLo8GKaXtq+CdJ3xnuGLtvywMAjiV8Hjy867g/EACgOA/WiCEFN0SxhAeSWleoKggLaLGZbeS9RMXGqKH+Ycssgm31DplE4qizfMzIuCo9Q6IhZrMJ0pqqnl5jeQOpbghYK01obPZuVlB7SM5xSoHVsVAJfZ7HulS18UP7wMLV7HDR/KhyArxexFwLyVPzR+JTrCraPTUQQGIoPwQpd1nZccCJXE+BcVl5RX8KsxAhytuLYshV4JYeeFSOJo2avxKmAV4V+YsgFbKOoc1O7QSUUs5So6xWUM4+IyAgyftORembCSqJYJab8Pl4g0xgYDBAoD9ZLFib0gDVcfPb8Sm0paAkABwCVkVYlKrV+YmaQ4pllXgWMD8zEA7pLBByBBu9cyhg0rkHuZVIWKWMx33wP8QcGSykfqBWp0CIf01Id4mwfdDST23KWrbS1qYzHTFlXe6j1Lo5nBPxHj/ogQh5llLKPNwLgFLQ5gMB9Lv1DljEP+1zPI11MeYJOTEZLDw2J8xW9UqjQPBEu9VAcTlX5dD2SniuEefuJHmAH0woGyrY8Rrg4oWkJlDmBQnUA8oSZdEHIPX1k+I6s15lbVxnZqftQUf2s/RCxEAtwXOkfbUsmjFOF+Iq64OajVnS1KNnkjiaob9jzGGorFpIAGDJoWrLJeJeF4I0dTll231Eh99QwjHADJ3H1txQIcyVsR0sc/wCo8AEALwwZ4AUBfl3G9SEXdlVJJReu46T2jdbEghiNt8RSaKxxC4qqquXjtLNhKJBKaldR1bGBwmR+sQ30S8yb3lsROiE8FG63h8QtaqXM8aE1km6mABJUBVSLkY4bt7SsdzBTPHcHRIY/LE9ypS+9Gl/v95SgemX1VU3gTm/OPmZn6z7IyvwpXk9DHu451BPKCtjHifcVtDIHikEMkFAXkILmQv8AwxbflY49XKctuux7iArtCt8Q9cspE/fEzTlYpK/MACUoYx5lf4KEcKckQLKyuyPawtdRT4tGaBe3GmY5a24gQE07FIiIcA0ljVpwPUlu3hgFydt1cM87d1qBwZWqfUAV4saLt8SjEvm5eijJ7mDVlJykFiHLXhJOY+AzXuN4BlOoKYqGpp3CdKbTbzE5g2EbYiujAb4g3T8JuGQZWmOnkYJ5BQZe63DPXaBp8xtURDhGyHvBjwMD7H9ZLUrK2rkGvrL8S60Fuarm4R8op2mdMykSdVIIzARbI3ClWGHTNzU6Bc859fMQWtopHsmYQciTDDwUprPDGjUZrHyltrEjNfCZclMqlhssmsH3B9pze7uXUiOxl4qJ4oPtyxcCaWbKmGGNbL9S5reXAPIclx49RAIMIXzUqIAC4lQSXQX7gWIXV4Yp674ODwzDBMDojFStVt+JbdAq5T3K3pBd6isxFd56lqVLWwQu1YUMCRW79vCnzOFlAv7xkEV6Uw7wYg2OY5FJ4cx2DTuI4FhLi1AfKPyzR+sWCXQZln8Suvmft6IATgOT3XULClebl8QEloLQQoYQ2xUEqAzB960+IWhUHBeLWUY5S5b9EZs2wPrxBA3AN+lxMpVZHez2uZtfXYqWZns/tPWAZ/yS8MWhH0OoGY+yVRb0qW8zwKy4cFARHzHcsjCxl9Si2KpsszbTQ+yAFdZiQFDK2RFXXBuAK+1r/wAE3vzBCk3VWql9PmpO5V0bi2XbvYYjW9bPvt7RJNbd45hMN8dj6S5dy5OOoMMgb4rxAJJpvwlng6VUM186+ZUk/wDsO8ODrVb0KxYA4DhHT+sVoHVizI9EqeaLMz6hJAWtVuJGhPlB0mqsLcRocjmIRcw3fsg7sORhmKOmkGorJuE59wr2Iq37RAlB9kf3GVTxFzvcWLFppgmscSmKU3JtamT5WakhONPyT1DKlB/wio7aKC/lgBu4eNeKjDRQB5ilLV1cK8gygTJbbhMXfTEo/AIRrqpRUOlNzLA9dmvRCzkQHuWSINnEW0lfSY+SLVyrxGFg56Z+IKMJgaR30wUpyD8KYGZwTwICT3+IiXvkzVdRxAdLw933LJSsOi9Hz+5E54dxboDWcoHjA9/2ofoZUwFW2ppWU3Hfkrz0E2LQtOZe1xUOqhCzyg4YLPUDcSzoVRUrVqizG7LspRAvoMhKxThEMecMjuCUhwsM41dTyAwa/wBGr8uZQxotBfIwBa6p0xVQBV+ZQ1bJXE+zaubCjHRhYlJF0rGy0lydKTUJom9gURciu6OIYucNgYeP3DFzB7rQuncKzlCEhmoYt4gFVLp4ll6DrD/My6GAt5j/AP6EQqFnZQlPfmCwc0pUPhZ/eKRwKbU0ZjSByxh4xAD4GafVx2a/nbX1EC2WyHIP8QrXDplCIjdXfym/Vw6mVgcJ+rmZaIQ2HT9XFGRVF8wLVlovkjNa1PvHTAUDNRaLm1D3HCR6TEZwMNXPmBXxjMW8vpDEUJagkb23MTk20mvmW6o2+YQ7aPxAoUM/mNwWIefUPEUlSvmEoMV6HUDQ4LKq7jyAxedeyIVMycvDxK3i0meIZhZJXF81KrQ2rwRnqMufYR4SXeBFGlnsvgnPDcK9zkTjMVx5VBefUb1u6Qbgf6oRYjcGBTZ7uFChuwOS7zKUoj9ZQxMQGl3KlJbGzDk8+Jg4K8wjhZZ4SvYTzByU7nPRFh3kHiIXf3LqmvMNH+t9eZY/q26ERqANsMp6PSFE+r+Yb5a0OJQ1ltkx2G65Yzy8mYwZkOEEVyJGzomUhnBwrllUVOr5jaPJ0zGzJkxUVnyTHMMNsKPM0eUx4lsejNzieiUlNaD9R3CO8Igl11PRq/USbkxUEghbDmC0A0vETWAb6p1Lguq63i5re3iKmzskSrdQEMjZUQLXC/aMmB4SxCUVw8nmM6xNdj4XDGXbxt/R1Mqmpsy5pF+CaFvpA1LjR1vEfolEprp8xKLVOG3s5iEh4GmOLlVjQ0EOARKUAZVMTIZts9VfwwBcaZchW9NW+zfxAAUfsTInj9WgHEirH/RIoMq1I23kzll/E49QARSIxjuP2MwElUqJiAsYuW6maOYb+sHuGSaseRnMYcRcUDUTgSj5TCE6lqKtczN1OYsvJUPAXKpiLSeQQ+IilLtmUtwajc6C55jSmkteo4dsi0L7jmLuDL7inXj2DNFXHuPBKsn9oqoObl4ozmPp1wN+IWj5mwPMZjS7LD31Ati6ylzbLK5hGoPVvmC1o2mgQaTat3fxE6homLpr94isphSnmAnQFgY12XUaGtMlVizqXsANwf8Ax3LgiXIFkHyanvXMxlEiy7R9sfJOhX9nP0GxIR9DSwFrr4IZWAAv94ROrvKceoDPyMZ4pcnDCUBemcUcxp96ui9HRKN6MG4hSQ0BwPcMECtnTFM547ICTrL5ieJVNOGLRE8cs4d4wSmtHpBSrCy4ZTJs+YudZy6J11FxS52miA8ZO6sXfmTa+ISeEUyp23ze/cWQRzYiQAtV1GhwKMZWCnpoHcv2u8H7Idm6J8kL0jRu4jsLILlnmDKZ6CsrVFX5Ey3mm5elxDjZ04B6eJvlgGIeIzin+E+SJsgkX3CckUa0D7Kf8wNozN1eX4RUE0xMHKQ5cL7Lg12dByexsfJ/Zz9BsxF+K6AhvctPbdSnCpBdeZwSh8ELjC9RQ4bYwgOokPnbxzLbfESjdtpIE5lZlzangcxeoNjLdWOhzGF5KoysY2hyQw5tEhufC4r/AJSrq0pORioUaYqct1NzPMokqtn1NGq2IEYZEaplHRdmtQvCYSEtvKxhDJ+7pleoN8V3yS5XQtLuOlXbtTcXmlR7i7qPjAwjVKXBiUk9HOZT/SWNrqMiUtrVP/VcEFoC5i5QAaVfmJTTCmN31o+qVAwPXZBy0ap9ZOGAobgGhwDQwVcbVQrBd6zz+YGgvSR0ICcHy9Ow7vueS/7MfoNl+PzRZ/CPmIvHC5trNx8RHzLfW10wcA0I5i2SRiNOj5x2sLjExVgynfuKhaLGAEax7gSK7SemPnpdHgRUYGiAYim/cU0cIS2QOiZmCWHEK7hzaJU4dY7h5xD/AOSmoRQ9svFMRppa3xGWgUKRRWVVZGG1hO4qiotr1LypSC3YW7Z4gZ9dImADsMzy88KLn1JQwItFLDqWjZrgO6mkzFdPplaXFWrAogBsl7qcagDzXj3HuOkY/oF3sjvdbQB1ruMKgpV9QXvNgW3D5uRStZXusSiHh3fcKPqtLWh9kJiHrAb9OyGj+yn6DYirATsKH7wSoG9zEJSjcThWHHUSXArRHb5NiXkkUS4Vcr1HzWg33FAlJhgAc4fMAjdEXSqKB4ih7QmIPh4IOuFXD2EZ+qBSJBJdNdzb7jopoYMHVTB+JsMHfcqFMIvcpMFgt5b49RWgValTvu5SiwXRleoUG1Gbj41y9FhF6S0dEFF2ePKOhXL2lAWF5L5j6lfTOVoiq6OimMV9gK6SYJzJ0Ud9xZglXFzZtaYlStt5e4bh4mLTNC2iU9kt63k6YqeVna+r5gZ7Ib4pGR6KBG6KTxvvMbDRhP74i85gqRnJSkwxmFMK7tinZ+1xKO32IWI9Z/sp+g9JQe2C+0/xAxE7QJoUygRVyl9ymdvbxMr+hvtYXdrJ1LnrRfUInAo7qFy7u0e8dOi+CZeGbgESn5gSuMmiGcc6mj6LQ2ShyrDg1ZEoGWHKEm0JKQbaG/BDx0M3nxHzyRExhVSsMTiavqBri4zvBY8w8GtnZ5zKLa3auNfvOck9HBNPmb97HzvBHkFF+g5fDHxc0XCvLA9lVDPtnQSB3PCX4xMMBB/R6ngywPh8zmIYVwC1iJF4H8MbxqA58riz5vWgmp9YjppwCOQqvgI4Pav3R+r3LsDmKYKRpIS1a4nLI15rs8Dx9cksQrf9kP0HpCO8j84/FfAO2V9gAI8t8RxkCnx2sbDXnK8Sn8T5jXfiWQKIwyUOSOscxo0nuYpZL7JBu9bw1qa8GLjANA5It0/cEIE0AGyTmIofJL6lbeIFUTlaZsZgUs+4CyoD0GicV1A4baN+UOo3eQhYPNdSnmPaAKrHEdPE1VdqtsrSSv5vt34jEMlhGmLtNOUleJdfwHBLu3mPKwYwwo9wD/YjwI2xM5m1XaKcahxS0Gx8MthEcqUtHlCC2LgjZOaJT9qLuDlRTzAyStXcCoWF0odDiLrMLBTuEs0DUVWLlGWnDFQ+GJG6cvxBiuT8xnJAiNIkOSAs+M+e/wCyH6D0jQNvEyRaOCphdX/EU0FvmKEDVurmUPwkAtOdxsEgNIRADkGKpLD1G6advDDUcn1GCQwZ3EdNIQkcBnoc1FAvlvSS9yw9zZZmY4nNG4pUEThl/fU4DZ4hcAhquuAiIDWNXBC0ILDOjtlgKKqA+qmsYwq/qLbes3HzFlPylGBndBivzKAoZ31AwbVtt7uHEjWF9ypaD4It53e2CmhoqvV6hw8tTS/U1OeVIY/eZydh4PyQ+UaVcoMSvKAWoaELVeQiTcQiwdwi6vwIvpgaQaNLAohlHlj1cQdj3yKjgH5B1DGTXMzyUR0OR8MFK0M55V6/sZ+g9JhSrHd0E/JAmbSERkw6UUfmHEKVXpiTd9AQrixzURW00PEN8iM1TZb5lO4KXAlFncdu1bZbheN7nGJRjHjCbyCiG1XCC1h31RvzXEEz+JRhw4iOhSgbuIwFUuADoRTXMW3qsrCX8jUsy4ZrzLc+ahs5fMzJ4i2r6I9S2Vte4iNkd05qUAToYzydw3pTJip3zER2lTLsK2ofAvED+tAOtZYkTxuZnFv3lV6lCOMlJzcOfOBpPcBSNE8HuO8VLLP6Xyy1CDovkgQJtdqe5mgpdXgienQNkrkOUpFSUGrel5Qoy1y8Rsaw937Dhi6V3qXq3J1KFjzFg7GDKBY8U9xWleDBQzh/EK3BfWh658eoTM4BsRMf2I/QlQngC2mSvkh5WkSso3HILnMBSBbLxGaF10BxmGgx33YtJVS6kDxY3lWgisswcnruFQM0mpTM022MCFZy4H+Yi1gTYC0JEsDRqOeoKR1YpuG8QQXjwfaRFgGgagXQNC7XiLiviebjG2MksirAtPepTnxiJjqeQGFIg32OkgBAbUtgUAV6Jk7lZV9ywghscJ7gsRXMXeg86XJ9xtMMHwInwwbwTu0V4PbME/pG/qZo8J1jxKR3UxGQvLJ8QsFlK+3DCIPVWnwwblTSLcEP260Cx+hqUZPcqsHTdemXxvmEQHsm6OENg7oidFVAKYTLPHCIoKiW/tEls5dIeGAVj03cU2LSPEClOnnuPWN5pPl8vqupp/YT9CCyuEzG1Flqi/3uKBXYe4iUo42lmVKJf5ixkBVLccRUrlWY2wCHoGrjwZq5IDArblxBYGpRzcANU7R7lSqYQ5pojuRMq9RCrYVD6lzsafY+WHZhjly3F4ATeRh8btQ8T6CMggcTARtaVXhL2wmBNAAIlRiV1KpUFLhyzKpr4gdRQi7rV9QojBFLm6QiWQdgZx5i4YU3m7WOQm6c8KiXKU1kDvzL6V7eYqEG4+SDypg7fbqXkkAzTy9yyBCwcQCq4Wc1m2EBNazYy17flQ61rG1j2kYuJKVR7KDxD2A7XMSaLxDWtw1umKd03ZQS1xs4r2YNd8KHOyQbPHqdojBfCFtwMBlQwWBr08zFq/2RSw5XCS694P7FH6ES5k0GszbL8NPmZvR9uGX+0trqzTK8SA3fEvYF2xA48YN1EwYwrhNxV2MVAa14B2sCJN2q/H+jEFW5W8i4AdYJw4cTvDek4fCVVQBsWJQfbMnprBPpjxBwkMsA2yrKlHp0rYdY3BPdJPZ3CoaES1IkEFq0rJ/iIJXnB9NSsRwNtpFPVRMEDR1LQmbtV+YkA6uIPWLD9oRGVl3G3pmVAzdjmZmSfkEqzalWr4l3hjZV+8SPEDkeUYoXCmPXy4JlCdcVYIe9wAo+CT7qJtKx2hBpo6R4ZiaygX9rlMbbblTxCarZK3BkXgCo9TsvQIr0yghTNY6IixDaz9F3TUNTp4LVujEUJldgjK9deiaZ/sJ+hQHLI+jlfcQCi08gp+Y5A6FgGm4krVlt2zP+OcVN99OC8wLWIPeT7h5J88pdF1bYHIR1xwGGzmCwAssHuCKxivcobYLqK7CGweriLPWcWm83ghHECvZqWPaazipl7HOJqauLPZmZq5zK+WORIATypI5T1ExP+CjuIhTa/jESPAtknCPcHO78EBUYRoDp7eoUPKASvmaAVyIPJGGA3oRic4QK8tBFip7l8EEeVt88OJmrLtm2UdPZbXV8kuLfHEQTgqaqz2laSnO0APjYl2Sp26zA+4zBdtOh6j4DneZXSepsgw3s7qJSgOzqM3yqQByW+UPcIYPxGBfF80TuICvG7j2J3Q4lsnG5Y2QBVflNca/sR+hXNxVFJBQVr7uflmcHXYHiM2oFzCmicoOy+4CP6LZ79wzvlyLe2HrqyrSeWZBeMoPiUcjbe33EAOEQV546Cal7YFD0svMVfRHMyWYZuYJpbIczGraQupnB9jZ77jaPcARVwgd83ceFeqr9TFxBaT0HBKGr146jlvjLVZ9wSpOLhfuOmYWN9lywaRNnMI0g5igc1BhB5/eMWcNrtYVXmX1fxDCsuYP1tBt+IiBR6Y8Q/Cb2WGnUQCOGyGM1vRMQpbto++4tDZWhj2xyzSKvuRqXwviFWqglmvwgByUnyTQBDa15JXKx3UapTBAEE/fA/wAQ0PUDPmeYEXD6hrk6uXZvFtqhaq5qp5hxVlaXz/Yz9CsQpcibpv5Fn1AOWD4fMSP2qd/Vwiyv1W5lfEX6zXhYIDag0+zmeBkguzM1ekRh1JXuFgKgAQ3KaIxzTtYDDNTtZlKAVBxcsQu6R+7htK2Fvjc148wopXStfcU4TdBF+Y06eRH5mMkQ5P1GR8E/gE/dqV+84TYqEDJKlzD2s4vICm/eBgRoAsOdpFLrpy/04nhJycy6c1hofiZetVhpbCEpEJMNAtaX3DHbpr7iAjLWR+mGgXST0N1Bph5eVlgpduI+zFSvzJEmQ1nn6lGW8pKch2XQxcyvZp76h6SbWx8weRZRU3EONzCbcnCNsqgHPiXERcbqvXDDf9jP0MmG4+Igtl2b5z6ZcOAKpjRdK1s5BbVwYmwYdJkSXoxsifsjU8FDoiGnTkMX7jPooZF6iXZeSiBA4FzHgiAeayMQkatE/tB8VqjHuGLdZWA8BLPIA4zxywcRroB4i1jcNr5qDmH8S2B1gpLaZ8Kna/mefkg35eJRXbKXwAiFYYqOlx2MdKn7gPmYj54lKCF4FEPsPLz9EHCC8YHxMU6XlmXMksq34IOG6uf+4GXrUATrS4lPB4jZFDSPN7rqUqlMCBUREpi1fBFpXFlp2/xLSTUK3RfiAcuAX6SwVgFh1XMc2tmZLYjcUp9ErSAA+UjdoUtD9eYbLeiauDQcR6OoaL/iLLtmUnY9Q/mlJ5D8waBKAVX9kP0MwVgpz7rUbEhGlTX8NHUTJScFVtajVCrMULo9SmFDJgXxKgl01Xd/FQ8zTJfvDhiaAt/0rbKYLZkbtHuLz+8Z52RaZY9ukW6ltocbL53N+CmK/MMQxHG1B9TyK86jVKtFu4pOyw6SjCDvfUv8uQGOjzKc3mXn/wAREg898/HqGgmUAEtrs0xh88xUkeVZhRXCKKdMp+W9V9y+cFBNH1K4J3SiOabqcHxAET2sQ3Vy3vlviHFaO+Imm1U6/MQAmU9PCjcPCfQ37oASvsMsqJjQW0IwdEUPruYVVm0FmT2RQOF0KfEDALE9LpgKAtuIoHQVhwX9lP0OC16iwQFBfKL4c/J5jE7VTnoCXcW0sXu6Zqay4joKZVkPqJa+eN9jF6a6QPmivK32sbiI5KlWYZUgHXr2OYTB8AgPqBzVDl1BAcNPHRrmX/T6g04lLxggKdi+YgjfKftmVCzoD+WXvIeD6iPUy0gencTGnAI+WIoDstIbrMCKTKcD2sXQGXR+Nv3BhPgGftCGcsrpeehHJqSYJv6gQ1/f+dKkFMoG8ARgutCHQcErXJyPNQVR4F1UPCXvD8zGK3rfjxiYSCK0RIEG7SytnAdPc4adKB91KyZFV5i+gDKZCBlDR35GP2QZPD94YjuDMHR9wWAAAP7Kfog5izO+H2NQ0KhqadwcKh1iJpSAM16lGyydiDJqVAXK6Aag24a3CVGx7WO8sNgOvcWqYLAqdY1KGF1jyYl+H7sdJbHHyQHY3QY8sZelRR6ojA5bdAoiYsShY1M0zm2+v7x3CXJqMHtlONur8kuSi8tK0SVbHhZxFqMKlv0HKS62hRXEtrpzltheMyH6sqYjSFQ4bnTEL/IgF9YbfuxGgLUKr7g7AvR+zUrNYcIL6ZYbvEseknZ0Mwe2XQFYMvrE/lXaanj1KJ9SsYjQCohk0kcThytUV7Y6VUlligXXzDfiIpWWN8obtLiICfhnlKAQMPuRQELkDDcOL+IaP7KfojQ9w9e+pQ3hr6iRiqoxiJIF6Hyl0HKDn9wak7i48vmGXSBQe8lAR6AAYijiC35l5YhAy5SG68wAiVYfIsfuXrxA5PVdRayF2mzpMaWAA++4pYeLaQ9AQAg2ND4vbCESAO/K8wQ5WmBBQUqoyeO4NPyFlE1CRspeTMAjUH5RhOKByXqGVixGR64hxLG6/unUPWmVAeg5lQUwqsHI7YdDTKcy+ugAI2NGAZe75jxFuvLmF3Za262y9LzxUri5QYroIyKy+AdrxD14LBmnLswmX3MevoLUQGgC5qjbKWy5uRzcFzNWsBI3JmQOycQ7uvg81Cxo0dH9mP0RrGhVGuFWv7zVWVbbY4HawhWLRZ6viJOCqXLmGnrVDB7eIEWmY0PlgrMwRI9ncNS54LTf+ktlgLwvsIdwGKfy1FJlbcYaO4s2dPZD2snM3HpqdB/vLQfvKvl4l9P3an9VDT6q/wBCwmJHJGG61L9S9EO/6C4pzKtVywq1oL4DnmOkHT3+8dzQwXE80mQeXb9BDstV93nMG/cU/MHxbJa+m+oFACroOYuYc3Qalc0+GP1k6O4parY9R9scSmrBfj+ZsenN4CHyulPaIYLLfEaCUlj5gVarHWDcRyx+UPiIUBwRKbLbUTP0bbhuav7Mfog2Rg0NKyM76uGzmFe2gpeCd4gytukegNxuH74f6haIasnKsqrYrb1GIMnNLoeYJEb979sOFeAGn1FBLX2w1XWMr2G5zAxEwYi6iugLVyoGRALK2s0VER97n0bZooBcH/BML3NFls8bGK8xLS9lB+YPasDj4OWUMnZ4+oUDSj/ARFlAwFOBrFwEVa6zko5aYXAN0VR6lAkMLb9BKHAydGhDzIRrOgdRzZwquPqDZmhWHbGDLQlGWIhyDFMtTqeTsSDi7Vq40PMGWYr4JCaV7hWnifFPibBBcjqMhofSXm01YaX3Gvp28rWYCAVDwWsswP7MfohLJRcKHPCWkFxrq9Q+gvL0D/3iFkPmZ6AOJhWA0y8nmpyNcNWGPWF9ylWgvfwOp4SqQ/EPoNJuH5QYyumTDeVBch3E7Tg81AVKFXU5ygbR2G4CJATIergrSaPyFRFAXBXyslwR03gHtCMbyZU98ssmUWuH0M8GTK9xFDgQqovDHavgipBIdh46gC5uC3b2xgBSA26IWS7IsfmLNjLCxSgztEbGJF4LfsSJWhuF6GPZe9lgbRqotLh1N+ZY2oLdGqX/AHmIhdM48Q7g1nhW8MKIoAcNBAcG23EbqoS4FkHUGQKYcsu5lCeDF1F9C+oIf2Y/RGkuHtZ+I01yGQUP1BLkStHK9RXLZK7TMIJyW3iMGGJIhu5YsE7C8MTX9HVsRgbnVT54JhFyD7Hcq15Ybm8WUXnpMleHnJtO5S4CgDMVgIUEfdRlGKKnkO5vIn5geI9KBwqsX6i1TzUMG7xPUQdEGzaPUQgOHGPzHmgUKcbElV9Hhl5f4h29MqoeoIQRUOCZaVRsXiLAFTWvfUepMxOa65ia4Oxl9xyVB9GAo/0PLeHiPXvVPp4h3LLbasEsxfUIqHMngOkjuKgvj7YY8I/xG94K5LjYNcEeif5izqku0Mfgf2g/RDLjsQ7oWSuS/wAwJ6hsSBoKcj/EuoPMAfMF/khHl2zpqDHmGPUrhMQ4P2+66aKY4a6gw/CNPnB/MO5ZMWUOXljZL2F/1klwZVFP2qMrCGh2Z1E1O78Y5jJS7Rc+DUFEZdrW9agsUtCCuBDmGBWs8LHLC5W4vgJgJcFy+DmGFi/nnlh1gHmXaxCVFiNvW0JjDPg+vBM+Upt+V8wtBqzsyQQrMQrquPmc5XAYHBModiqQeZ3QuxOUYN6zcwDdrqCuaNoxokhd8ENe2RZ0gLWWCm1Ci+32oDNxXMEfFXipYwJfKA/eDPHnQD+0H6KAsKQCoqLzo/MUGZqtPhcYlDyPzHAKwCw0kYOMDm4mB03C9BEZvRDpqmZwSs0DtixQMji+IOAmhFQFRrZadVPYk026eZx/EGXyvLGOgG1UQRR4MQYCYYy1fr1Kd0mqE8eJcaRRhbOzVFp4cRkCLJ3Cqgu5DVkPOuBov4i852q9TUNC6HMKhDZsueaENYSveuVlkXhd6ZQQ6nUduG1WxHbOgQWH3KeDwEqT5hzzKYJpYBwuqyNTfnQgfiXfLbmBRDhPjuK2VSOxiXDvEMErUV/j7OX3Lj/aD9FJFEQc5AQDUsyA+kvFO0YGvZuWjcqfvDcUxaAw08nmMvRiH0bjiK2sxPxz8y2ahmG4ifIiqt9Syl42D5dRVyqCfud0XpgLYaEHpkgVmZRY8A0kz7zo96x3kAhf5Y+rYlAPMHMpL28eUqO9uh8DbPYgNfBLalSm8B7gjKgmfYeI2rQTWOFfxBat4GAfE3G1Hh9e5RpR0h49zBlhuLUMqAcW7HuLxwbXRMB5SoR0HTIkK8QBPtuILm7ZfmM8RQK5PBGcltGjVvMdoV6xcYpl0lRxaAPVsCgWkwY2x+kKHOC2vdwuAibDkaYsp9DoP5D6lZ/WVriJ7WaH3CIKanuDCipERfnDtWX6DbLoTZaq6OYtpOhZxGYNy1vfglw/3AJCRXUsEYzaFKGFNPLBiPoWDoDvzHOoUcHqVlFlWXy4lO7QNHSTBSC0HIfK5YKnsvogWirK8HmCa5l1rAmiRqQZNFD1+9TUI7ux98EsMLTihHHL7Ar5mHWS5hDNCLTm5T7eOGtLBxAwrt98SnrF0fJ7ZgL8g29THRiinWYiVgg83LVoDVs6BLWYDSt/PYYdLARxFTpejm2GisKwVKRgN0kt8dryx0cRyaYlIhWOIrpENA2sIYq2xWbKP1U5/WTDorZkD91BVX0VX4fMQBgttcsxoIlRXdwa0kpHmsy7nbXXglIikt+LOWnky+Z8Aah8QYvtWl/EqhXG2jxcWAKmNX1D5q8crDbQRtdQzFYpQHnVxQDJTeYmAtUcHt4lL6yJWfUzKORA6IzHWYpF/Reri98maoN5ilOxzHchbZt9RCOFxRrIZOIXdBEMeHNSyAseS2+4bVMiXaVbwRSyJb7hFBHNJFBWDQanprBwyksNiQySWuIIi0Q9IncfE8V2cUxB6S45u32yr8dbLuB+4U8vGrpf8/rNq5Uqn/S4mrlA2eyy7sGGFsJl5ilpfzK131DlwXj0+Nr3UUA/KADxBZEY6W/2hcNopafHxGmQ/wBjaIxBo0eiVP6jyDV+Y/jIBRNAdwbRkOD+Y7BN6Kqa7ZfeDTwXLCuSByJyrAhVYgPuIx+GcV4iGoQ+Tp5YNWaEq/L5gYpGBBzfmossom1WIYkKKq+YP0oqqpy7ucYlHDOtzUWIXx2j4QWyw9dSyJso/mMQjYMESWtFKeSuIa1CoBkj5C1HPyK2+RWIIkA01i4sQe3hAtKyuqiJM44CYz3zLAdwKv1KVlfN5d/CgVVFB+s02z8VGG0qm4aueKjsMQKzOx88RA9ra78kXdVB2dkt7eE0PRCCZOqh6/AtXzNP42Rsw7S2FurfU5uxXA+GfVY9fUFBoZRwQFhOeYz4NAc/MWvlusR8agYtTy4I3RU2gnJGC0U5X5gwoZ5bg1WrfJM5LF3W/VS6A7HsOf8ACL0Cv3T0RRnfq58X3AdZfSzDqp2Q0ZZYwDFkLNjiBGoxdG78scuFYvAIOGxmu/O9jFl4zUOaVi5diPbEz3rKTzbDdPUA7dBQaI2+WRJPoEqXbY1qj+f9aBIHStJELTFSrBVMT3k+i7U1UdaXyn+UriOxx4BLoMDPE41KtwlnFxKFNmnjoh/FSkvxB3L6sj4sUA2F4nuH7smCvaxLErXORdcSvgRrVjokivJ8vcvqKt7TG4VxqHVe4q1WuD2ysDhiu4BqpfwkOYTb0h6jEsSw6GYPW4mQmjllAOorQOIQZCj2YCIBzmXobgujqNgCtEmqjFx7RPbLUUvlmF0vQYhlAcsCelqeg4C6jbCno8yg2hzK6JWB4jVyoqlQqsGT6QS8QwT1aX9j9aLMSqqRwtD9QI7P+ew6mBlwCgeIgTt/FMXjuN0flrX5lokAUj3K0LWAPyy6OixWXQ0ErJdxNdcRKDGBdMKbBY37S8EyEPtlhBhQGHqlnjPks+JY5Idj68E1of5mFCiBctuHuMmZbt6Illq3lzCxhATTzB4P5hALYc1RuXEYpcH9UtJmWvQGYFYlvlFYkaH8MjI0iAy+pQXwQ56hezgJdc9sOG3gqDVvhsCrg+HDPZeJkScgFsqRxaJUNIzhxLFgyDgvLAswFo9QjgsksMHg7YPqgfKVtf1omYFidy8Ih+YomcXo+78x0KhoZPL1DmTmeAt0QlmljlTlNuYurvqHjV6IdwHrEbj11MnTUWv3LQuxmBPleiVhrlFsMKVzWMQ4Ar3bom4NJWLlp3MBiBIMKYLD3uLj+0WrGFE4tUrHUuoeTFgL4QP2PMU+GEGtoeZWSZ+8FGl24ly81MnI+5WkmjRN+Ii0FPWYTazzLmMK5ByStP0YYyO2BeAtdQGqArDMQDAB5A5gHhmZWMUHRGN8drqCVWKrc1f0twW1cIBKT81rlixhQFUA35z+tGKsjPy7ok16oEnGJoQKSaCWmwe4lErjH33L8HguYwUqkmmVH1lQDnqI1lq4VE3RYOQQKrpYY9GN3nlifGRIBAMpUBqFMriILOhtYuZEte2FaUVp3GjQ4nLAOKmO+IbVdHRMbr8DxBeodtR6mXClkJE3Fmjr1LvJS22WXK30Nwca1XtgsFNgtW9QSgvBHgHo3f8ATCENkpJKZowytFo2DGFKJUiTXCeuf4jgbAUqysv1o7jgEuhe7HFalzeoLxap3EhZ9aA7XqNSw0F0Wg/EUlbGk6nFQ0K1C5wcpC1BcTxzKC0a8kpmIEI1pGV/XVoeqwR1Uq1dsJGo5o7g3QWDDDgOYz1SXwfiEYsFtWc3BCL1NjPQwTRnEwHdgl7nCAseRlJ18W27P4lEVeCfSHalyvEplaNwS6HeEQQDtRlCCTcSmO/EVm5vLAlcdZxFBdj5WNhu1I8TO1DAIBHkzELCutpUZFCZzzDSLjnXXtgXh+YKK/WjuMFiA9JI5cxXiOJouUeyXLfbiO6hfmCbo2sryApG19sTAKU4BW7j/roTzbD9Q+hyhG49M2YjSq5Yi+jmtQ74Vgg/mt1fAYHW6LHoahabOOYounM59Jz5CrRzKu+3qUKDv0hgAdURgKOUH4glvuqu4SxbaGXxC1JS0XMw6hV2ma3ZK4EUxlvwTLITIKEVC22ym38FpWAWX2lNcKsVbB4GHU1YdwF3itKtZXJNhF2t5WAJx8cRchbOGVdxLvBtCyBKzXbz+tNozEytaUX+04qyafkmF7ZklO2BBgjGtJBiBVkn2EXsXHZ77mO7IoByUoqX7SftHFyo5YBpd6+NwoQlARTkODbfUeAUaO4oMAsLti5IdrGnSKxFaE8dQKm6S7QzxbXdbhYCc8xtsqsULHDaOancR128TbbmuA6jmRO2CMLQ+UCqRaMBCp0EFEj07lhh36gphEs7TEYgI7RuGdc2tW6HubFfmp6vzHaNJncsYpy8QVThSR8XCFkzfwfz+tBuWbcGH6jVd2wCx5u7jsbzJ2ygDgiAU3tXELsAtgF0nlUpygdIymdb1j+yWYKHasZkWFqnu5dMPAArIeI0+dm7csRqkXRARp7NSrS203ZAtAM9ShU6nbKVQUqseIG3Up7d/wATWgbNH9IU4AMeIxICq4I/o5RQVQUDgh2F4MsYsfd7YAORQDUaVxS4B6FEYWng6iyp8s1MjY4cah6Nw2HauYu5ru3+JdLDgB7qNCxTG6nUTNdUKIUg6bi/Ofx+tOUC7dP3Sj+8xDZQUqH4wI471NouTI7i6sA1VE7maBS66O5xpNvAQooPnKACNGJXfOsB0wUVHXmUvHcCjMW3ioxtVr2xATWdwka34tCg8hu5T10CWbYWx2jsjyjL9tehTKCi6LgnRlGcxyqplLq+oRNcsEKEugILvxiPwJ3cIPQX3M2/JwSyWvkRVWGEcSxtVXlmRqyYv9YJoS/R7DiBe4DRheZYiOTnzFE5SDYK4g/rN3MxJ69ualls8DEqKT6LzHSZD1aYgkmtACBiBU7dp4lxuIRmhx4jJStqzFXFGfaoZ7mkYh47n8giVtWu2AjpoqJiOb1LGVtGCO15wMQc1vA3Dn5IwyzQt5QSvXYCBgKA4ALVjTcfZh6s/LEZB5XCwvV3O4bR1G1GpXRDXd0IovGFOWIhs2HcJrTguWb5TcNgqtF7YH4axbBhOUaDW0wOXaj8TsYZ4ioHe5VkEyVOLpQ6mihQasvJ9XLRqdxTD9ZMvRsCeJssByrDAFIzi7QivglGq+dI4etd5DkmHJUJbXR1GUhhBy/UdtTvq1LMlNx9uJnadfASD31AwQhrfENgaTAzUoBIs9kfETt0CB2XYtQ6fgXo9REJGxxKAnzDAqQmnEmb9cDUZE10mpWVvWZYOMkUYCk5KoAmU8wnizVLLHU4IYV72UOE8mpd7yytR0UcCmKjZYvshfaTWPlOiAXjFW8AJx0FezxKxbAqrrQ80xbQwZh20HxUH9ZLmZPrWmtP4m2PDRM90tvCoDQpi8Ai6wPGUuwpgA0EUvqIhbg3LJ3jye2IVy9cEAsoeGA/gZlwlLqBM0YaztCBjc6CvwY8ySuSSpudePiUC3eMsCDC5jSI8ExPhDv3DgELzxAwcwhaDiMCV2u2J1W5XmOYge4PV+o1LB+A0SqN3OYF6zL9iNAcQ2d9pY2+AYg25pCP5j8SYEVvMZITYHChLRaEoeCLPcgUAv6gwhUfcOoNn3iWfVfrM7i3thX4i4KVygcpyxYLFAKD4hy8MufFJTWd9xsWnog/AswMUNuT9VE/Gr5EgovQdwC1OtRQwaHmI8Da/iFiUrTbMrhDhY68BmYcgNzAQRYTywTAuspcU/yS3r9gwgOpnmt0ql0NlNtwSz9JGAo+BDYFF0IPxMsZ2EGwx/3SCPIFl4QK0vC9rMrsq3Y4GW0MY8czXEC4FvRAiIj5iajyYvBKPTKwHl8R8LY+xfU8KFOkjY+kwf8ACwkliWev1lUsrnoAO62fsYMSWruiIOryWICVN/C/EFJyVQ7YCyNaEdDiwgMr7IN+StRdd2GPEHWm7YhWvAF2wkK2ymEFznSkJ7iFuOoNgrwFEs9XPUMBFwGo+YsAQrlfRmXnHgI36YfApzzM3AYOIcSmLK14t6gAAUEEWv7ZcB1K59RJx7ruFWA4CIp4Bm+puQKJg8sDypRn5Ny+IANKZyo5z7VL6XKpbOa8kFiFqt4I5QZBOSIxWCrCaRjNbdZ9to+oXjU68sti6MRzvzH8xx5itgo+mP1kKxab4YPuJ0XdLVW4Kum1rYji0MKxUrrfUSqQdlYm8/DUVUntczwD0QpdPiDISF2MQiWGi7Xn5jg44Fl+ZRFp8nyxcUPMqnSW+eYF1m73MCHzM+O5wQcoTQxXqYoLeUr9x35DMRab4ICQKcHMXYANPcwEhSIYcQIE04lvx7lwoZiS1+RxmUlDcYlYZgyMCXi07BHTUcq5lKto5EPFcOqiVbr1LgCbV5Y4Nbi+j7j+x2GI+ILN5Tdcym1IV5h4L2aWypZ9NAhIDb7bn8wb/WLOcITsr/6dyiEcBf3OPJqNIaiDQIIYU+ZXibkWsCkl1K1yTC54iBOmcY5lDIe2MI29ZQtDwG2cASrHJLYR7agRsXnaWRL2wcbXnCYhLkLL4r13Gwc0VzCQTp4IEAOhUZmDuCSodQNAhbTM9RknwiV86hAnaL0S9mNFQRSB2l8MfAlotXtYYNC2EagUBnNwoYcorb5Hmbpu7K+YdJGyXslEfARVSuNar+gs9sUlfJOizh8TvYXrd1KQLlCvAHEoqkCyleNwtoXMhyM1Pk9JcP1etQIyrHbf4HxOLZk2fmGJWjo/LxPkzhdwirFyHJFweHIHxKVnKYryrBNoMbtZYE3ATOfGjEHPUMCXhFKxYMLkyy5ocwYRZb/GLkA0LjzAbQe4MFZe1JWepxVzC8wXBVphVy+4fu+dxEvyTfuBrU8NiYMx0Kja2lXuKcWw+IRTTZwhaHopRGitIdLkHCoioSYdiMvyq4Zola/GPRUNmD1HOwTn0ErqEBbseIW2GAEd4hJV5qcdwa/bDXgIWYAyvHNwwz8urjghnIRj6sPkmn6udRLKavQF/wAQMmSXycXNbpmQdPURmmRwgkAdATLDTvX3O+S2oKlKzeGW2w4EAfVTsdS7vtXfgjmZ1ICi+pYUS8s3cnXEsDXiZRn3mK3Z5jNxSsRnGi5WplreTBAlFfqCSCGBq4ujAI1vNykB7yZimu9JRDsNjTqFgsw07ijXNGF8N/iDiiVcIsHFRGlJjEEItUAsOIoZBNjxL3QDwb88wGGYWr5qEBoUHHQREOaXQ6u3iVm0Gs4i/El4NQBQvNM/TGom7c2nU2Lm+4GsU/tKxho90ukhoCt7HrwTGsRsw74ur7EfuKw9+f1c6l+xwdo7PrHzNsPyfuMHg4qN584jm9FFtBDCDAK6eh1MlAOEqMaQx15qYVq+CVySbLXuiJad9KqHL8nKaQ7VURAj2DBL8yysDiudpcQf5plfqCsG+8RkVZViRnajDBsl9Rlkt1uKq27dsBBdumLWM/LB2jri8KVVE+ZezYWbV5uJMRurUKoLmG2lrQZUuE1R1EpShsMt4eYfxNTZ1OnHpX+82FrAM7BzLacy3MrB7VAfJzPqIZsUW69QLZtiPMXJvsqejwQcC3Tk8u/mY/cmj0ljLttjzg7qHHSU518ru4pRSG22g0jftqMPzSX+rdSA+KzMuaH4PzNsROb6lrcOVNr8wHJ2lTgioOD3ABdJLL5hSxWUD6LDDnctqAtQEf7KGyH59xdnMbjaY8tEyeT4gBKnnCBiB4FHdg9twLAWvULIebcKrr3UCqOhyQIZF0dwBQPFWx0ge4yVULHx/S+fuXD6jUZIzC8HtmUfQQtyWA8FQrjtG2MbhSq27gkc7SxzhB2ZK+DgQ5C5YPAfEYd2lK+BdEIkZj0kzzqBS7MGIO7gvtg4LcMVMI9VFDW6217hR41aYctYKgyozB1bW8wLOsvHyi2mUhocB8RXoQ3xYV9I+YaP1aTNRksfaOoIcW11RC5ZfO3NQoCvlmoVzrXCfBEWRtL+TmVKz9QFBBYtAZYl6R/iKJJhqQP6ZUTJJQMkv43h3FRzDdTkJ/aX6/bLk7k4I4FqKCwmKXaJF0fiEZb42Q8EGXaK0dDxOAgFcMcCDYInxAZpVgeBGrbUb4YRxMrALwcQm9cta5TQRadECFwiFcqfiiNY2DSimYe69ZViZIj1Jds59wPUm41y+YIh8GBQpshQYZC8OLmXgYAvp4g64k3hBxGOUA6LeYvBvQsJYuoZ2G+kdkdDVxjHLuXiPFNalxo7CJW4E5BttCXK18+YCCpC3tYHfiCjwEo9kphacT9owo/AE+P1YznPERXR8XGCtFmoeuJe2Jc1ElrFdK8kwxCsAfBHSlnhXQcEFSFxmW5Y4JJdD6kXm0oKWuR5gAAcBN3klamCTWBVnczCD4TTP23CoRpYmmMYAMBUsXOXiJpjpb4EG5ZkvBGC2RvsbldyqVBRUIC3sZOL6jaSzhKpGo0YCeZfkeRbILA1QW6g15qpdu/CV251u3dzP+lcpuUsqSMuS3WqIxO2h1HNQ5b5juhgyPuJwWjtXxBtXWP8iX6XgLYch/qUmDEys3baLTfJEyHR4cfcK1KUge4rFvdanzDwQu9vw9oyGt6EjzqAhh051AyGjVFomz51Lw0A+afn9WOoC0ypLslB+WFwarLr1LFsYL2K4mKwbkb6ghTsnBEdH5YX1MCwQpJR1V8viBq4b5ly+sMQ6jbtUfEqQ4WxyQ6KAwYVGu8pwHuDQENGh17ggil06hnGDRgALWFIcTsidRirMVL0Wg0lYeYy0cZeX3FjY6MsR6A0eogGpiiW18K4UoXrzPM33Fz7ITtrXd3maLOejxzpjXPD4ND35nVpDk7PZDgm5ownnzB2lcod0GECqX2Uh4mnSYMDfjMY+NqaOLicvmBXGrr5hbzAC08r/eE7GSsCK0Hpd/OWN1rAyrysSxl11pvMvyTpN0PBA2YCQI7HJLsZg8OCX3BRahtBOXtjTxyYswPdMF4AxyJZ+q9IrDhLOjPzcsfZsbHgeSPmEwVPlhSZPGDvy+ZwdmukqbfDb/U2wlRgcBAddGaD4hl6QTS3BRGrVq8eoFQF+CVQDtKhy62nhhifWQRemJwvlDkAHLL0seaqKLsiWNWQwMCYY/ZBQPIjKM0BFAooPGIWau/c/MrwwLkTZ0sFoa7KVcBlQVSrljTKQuUyQSmBoUbPMTLnTq7p+5bZyoLhs8S0flRYXtRXKXwAC/mohoBQ1XqcsETIOROSVMHAo9Q4whTg6o3LKqbEpmcRs6HT58QWmp0pyxiLWJmAXUpy828FzhuPZ1WchLplgZgIU5R8zlRuwYtGyxVu6gOhtwNb6JcTeFq1TyRun3B2epRKY7U38QVsdzLs/rHwy/1Uey405ZQ+6mVdWe12sGHagnuzqEcWwNA5gFL7g8EMbqoaPZ1A+sQWsJTtJQ+nuZWU8sOmAWwT4zARWMtCZzBdHLHuzXeyPlh9Y61FMrle5KcGtdsE9qhIy/iGKsoB2kHTVY7i6ISzWUxqGU2FLslHYncAap9w6GwPozET8GFYSiruGSzVOY504HNG33FmK4yx/t6OIjbBSah0SvzbpOWYkOygfUqUcOUWgj0gYN5aES0FF5JEPBssbf4gQN0aA6fcv9uPhVbt8MqHSLSu0hM07BD85v6gnQJGPPcaOlqtZpINBWosHfyhamMYBLRzuNrU766rmPCKiQeXzBdmGxz4jx5rUBAt6UFz/I+Yr/VLqVNV05Sr+6TGilmHT4l+ds+R5eZl0DapdsHvwjYeich2G6Og4lxqq9spMqGjV/kYbpxUwJ4L/gIltB9ETQe4vC63oZq/FxsSaRRdF6AlxtyuyzDTD+IWqvDK3LZ4eM9yMgo8QaRLjcspK1wA9kyG6TvWB8XKDBejRbqIg7VbAK0y6dMLYMWjiViR0Ng9HEzi4ZjNCC8sSvfIQHhI9FBdVTVSl50pjpGVTIyZeH4iKYFXsRH6YiYKnKGSBLFYUjNnJGbOrvPr5ISJTocnBULn3gsJ5lO+CpDYEWv5kSbxJkThOyJQ9+IWB06isjp537iXIcA7fLNq4APYQVeG2WPEDbGZ3/BLh/2zwDplsuW2gZr2pg+ggM23D9o+JTQ5Jn4Nnx+qiFVzOvcp3Jop6D5jEzNUWTZnUTiG8Z0PmF26acB+81WhqtXNtRDd6byL1MC+UaTyeY7ajdUq5Og5WBUrq0DuJc1mxVRjjXrwHGf4i7Ar3Vq5maELTqGHMdw6rtgf6pWzNjpil9gTJbMDzGLKm6Go9RARa9XcD1BqkwxIbqvmJsFXljeiomWZj9CfSWcuKqOHGoZvJjjUhkBVLOUE/MKk5Ic74gog62B3C4q17NGPHMZ21ZkDsfEUU11rsgRpQ5p3LzmX/FoSu6G27mNsOhOn5g2PxBYuvVEsn0CqFIxNqQzCvB6lBVW5eF7qKBwA4IuBuH5TYR2xh5lnMGqb0p5ekggawGj7QrQ1gCeY1h6javMWKVoiDTvu8p9I/ql1HTvOqrVfsgIFSiR2rFI3ckF+QYzI7KJ4eYJlLLqADAunGodL7eIa8Spx3zBzCb27rnssUZY604KImlqHSPSS0Hg6l5ZhuqrQuvDlYdb22VY6ZqwAraeIee/NrKOIBy2lWnzNDdbaDPpuIuXbm4hZpoQ0PmK0y7oLm78RMzOyJ/ZMFgUvCiqHhOmn95sFNqvzdvJFG3cFp3MQzVVWOYLqTfD5IjjrWqvcDYFYUPawrKlkvqYCvRHNLuHNt9waYVWYs2AEC+yl5l4heAUbw+I3Hcj8JYOkh2ZJXwKTnhnhjmgPEaH5miE/UvFHUv8AgtdjfxzCKCAOLbhFF1aWI0QMKKSXoF4D2SnoALa4PljzGo5VX/mVqH62mqfaH5hD9Tuo06VxdWHPEt5oIKHee4xnNBaHDBwTCV6glhsUeJkqtr3AJlwKr7lHcjjycqlWblmuoqKL05/MTosRTgXrqGxVXpbA4ILqrHoXqBFRkwzKSVqq7rzDxVSGOAHLMHb/AAqcy7WwUsDVeL3FA0p1Y6gPgOaULmC+nq3y55/3CR0Gki2msThZv94GYZuxtwy4rlMC6PFQZQA4ROYeloTGdr5h4u5X3cAQA8DAtDtq4HAKBVHl7mH1HHgv8IwtCmtlESnkPRqCBAANjbVwxSjnUtZV5Y4lIEw90l15Q3TAPRRx3BLlq0cl+ZVNrSg0j34ilUZFVoBZ8zClR1Z6IrnqpkfUuQ11FqXQ91CTWCA+UvmKoUdFBl+YaKOUHXmPq7NW8w86YyB5cy7K0mRYt1GqEmnNgw/VF39Qo1tcPGAWhDVnrxEpS1ysrUr+gRS6XsYjrqU4H8HmCQUYA5UbTzOMsMWFHiKH6AD5gzct2rmjawFtq+1jr1OLrjETkejB9pglnUCheW+JUCoKC9EQOrtsIHPlYiE6OhR5lqShcPg8wlbEOi8EWOC5fAtpi5ZdGoXssaA8e4qEaBnLMKACuKC67XFxVkOk3DJmVm1+ZjQOpeWynKha+I8WjwLbexCYXVRi/SeF/eqG+eXwK5aZhJ+QLeO4W4KdyWI6taekYb8JL7FsEnNEspvIRdWGWq4Mt4lw7sBtffECObCANPPqKiAXbNgwTFYvPcxBh/H1CPUCGx6SPOYYjXmXU2rxDD6i0gePVg/RD9UWMUirzEGZ+xVsL8RYVg1q8ErC4Shx0HxDZeQ4gYXzC5gvtfU/cDSCTP7L6hJQbbtT8Aj+ArtAI2Fm2sH/ADBMJa58V3U20wMK8ug4JXGddDjLGDGXTbLLlRVWJxJZYXJajhgB1nASZBuWoUlqO814mS0I8ko+ZpGI5OMx3ZF3bUsB21BfYF1TZ4lDll02/eHEYfRXZ7gILyo48tlEatcMkVVf0A0hV9fiNmba9F2v8w1vcoC8NxZBpfQr94ssKDgd/LF/EecUEODn/EwPwGb2Lgj6LBAHQuZDIvcBgRj8vKYBtBBOm2KCLVvZDKY58LuI05SlD5cEsgZ4PRMMYPGVohm3uFkmguzz2TchYSfREpQbDmojAIiu1e5R5QJl7PYuLaCy9DfgIfqjSY8rw1Z/M3mxWfSBM15pXKrA3qjYuSH2GuzT8xPwVnEMvqOBYzGPEtZFKuD4DiGeN5EqVZ+ZSagbDdvRLiw01ZphvS0CUzAfMvqw734vKj32EhRGomdc6DH87hqla1Xb9JWkxoljKbeeiuzmEgCQcLACVJBeoIrjYoLeruAbj95jXzuWtXNS+SJVk/DpQ2RB/AfEacdAXJ2tx5UKptUIyunQtDwQa9IJVPQ4ZVLLjaKCStqG/Mz+Uu68y4ZVjLW7HxK9rVaKSveYr8LIqDbXMxhZAI59oEB5AgPMLS4eMmFjy2Jb0OHqYmDwK245tgITHMY6zY0EYHiYntBA59TAixU9hB0XVPMTMICeay4Y3X1FBWaf/S3D9UroEHUe5T/o2w4sr7hK9zamPhJBs5GYNgaFHzuMHE2b8Dx5jd0trpw9psBMhD5hMiU9OpiMkxVrjWEKYnlXg7lgozgw2EqdgQuzuI9i7b1pmPgiOQcfyYpkUO88SiyCcJzUaS1OF1tPBMog1/7iImfnDiKT7/EDGbi5qXKOVNV3D5W2pTAksWVYDqOzEdcxGuU9q6JuusdJFPJcP/ynUfoAToWgHdPLg0ww22IzlPGZSGRiGqcxtD+QXqVEuplh76jzIIddV6mOgj5rgnxCOAUNJwwaQtzJy+HzBVSQoqcAcQl4RGQXCo4u6RdvZFHaFu8ng7iz8WOxohjFqy0EXMR05DtgViBAlRs82Wu3dQKGSh7DD9UiwPMVkqAF8DXwfcCwHlB7gSeLakgFgNA0y0HMgUNiZ5jqzvq+iB1aADHkOJUXirQsaeoUbiP7+gsf4h5r6Ebs4gRpayq4y7xCw2AuwtfiDlTo5j03CgNs7ergoCCmGGGE7NCw5PKXqYk40L1dRIjyOEhSuU26qr5mgF9k8cf05zxLQ32uULaiqNm634HxmF1qTkc49y5twHWW/aaMIqNCnDMd2bbxUb16q7W4YiszPERbYNPxoy6soewS7cmgBnY/iDTGnTW5oH1Nel6llwFI0cQhgwaUlbqCfh0fa6l83kNgHAw6SipTTmETU4BHXxDL74KQ7OTzGlutaPg4gZgQIZVVrxFIY8mi2avrAeBD9U5Es0goTJ8ooS6GoXqGbukau1qI3SoZPce+dCg+4m9OYNKbI/5XfOPjxBAMqhPl+obC13BbsHUxHsrQjdBFTYTAJsjnwyqXpExGiwWOm6Gxmo6jyjl1FbALC2kPMfexCpp4ZTwABbX8cyz0LLRlWnmcXcx3EYdAn9J0GYARnqZjEFCxdniJha1atye47yNKx5SKr8tZjQswsVkZGZVvgIdSrSuWpjYSBYXVcErroLitI1Mp4rhHIkOkOBFcWQL4B2Vf5qIn6sFdXlEVmdp6vDLaBVYcaogSWg077IlAPYrHiXVMRNDyxWKELQdEVwJ5BeGJCxhxxBAgZlQInA7aRATKi2sv4jmAVA1gIfqqhzqXKAslNK6X3KMtwdv4PEH9gRa9dISVS3daDqOJcuKI9uo5dszfeLTCsm3MKkNzrV4x1CbIIt3ND1C3yMWSBMA5Bs6SJ8Nkl96QNHDvML4MsqgYBgh74iqsXcNoIwWQsSkmeC+XNVB11XmBtZQEUrPzLZ4lKSu3iGMbkuBwzOC5gHCvCRYEWdK8MNVYtZo4mAJgEQ1YR7Y98oSwmLOYNyKTskOGFjpcujb1UxJEvDZffMRcWYU3I0RcASJkRhoTYVIKOymycvgltAhE4fEo+uBMbPbzFkmxivnmA1z2pA9cqSOZcBpa90bqBEpdN5PPcP6ASoQVHEiUujd3+0ayNbwsp+0Ahj9V2Ha6Qw/DEQQBYsUs7E/eY/VYaU+I2MY40ompUK8vUqo32n2m7QqB+X7ymJmQDh9ynBCKuHzUUgOeTZuYTXXkvBDamW7nkEcYVCySkKQNlunxDC0aRTxgjtM2GklfCAxDNH1HZMg6rpzND4Zb5HmG2zY5PCUIlJkZQZBvIX5giv3kpFX1IYiVXbgqK7jacDwyzPBg5ZzLfjw4Jz6xuuRhlySv+sAWhbsdRQWbZ5m4QXKANe4Qg4DQUM3BfL6w4K8yqmmxYjhIpICs4h5JzTUJVYJWTDey6RiKoJSS5yQGbkHxEdFopzna+ZXUCEBAxFArwRZoIrC2oH4eU4aPoT9WpEJBZQzXCf8AeZfKAZVGTUnLQwisVjgPSKbEUDL5jxqFrK3p5jFboIl+kyCNwmiVL21yweogsKmAvOI8iqKlYFQQJWsMnL4l1ulRD0kpML21ZCyoRYVeoH1tLEE4vUYkopXgEoY+DtwuzxGi4g26mJKvQ4I1KXikCVK5E5iUkHSoojUGFexuXB7yFI/zHpas7oNWeSZ16EiK0z81xIZjO6Wh2wHLQEWY43DE4skz0DiZBhnXVXmANlGdjNEow1oELA1CvC01KcLBm6enmHbb1+kjDLiZxB3GJ27KrN0dErMCVAgSocmTCsrr3Fd5N8Q2aqHQcfq1MxixKJdeYFjAN2Rvt19w8+hUPNsEhOmyDQdwuijDTMUsFBC4w1kjaBuoMVhgvBphnF2Rm6eWVUvkaXwEWp2U0W/ZEk4Ddy/sRys9wOQtv6lyzpQ48VACI/FiOXzUCDigi1e5Qd0GsOdprQbwkBNr8QbL+CUj5pXWrsOpk0TzncQvLRq0xTsjdRmMreJdporWSy4B+iXi5tX+YBSkFZOvqYz8TuZx5jm5TqFOTz4gt0JVJWnEFvNKWekykA4Erd4Dh4p1FcpPYFh6ajxxfRXs4YHioUUqN1KlQIEqVNF8QstW8PMzzHCHNQM2n4+pbn9XOmCW87IFp6xcXucr+UFWqu21BGwschl+SG029zEVBxC2Ogm0dI5AgnSPUaW3OeZNTiBUj/cIA9HGnhSN7lPQ07INVSLrTkebga5kr+Dud6rD4I7mC69ExfVx9scnTBpK66lk3NtAYLPX8znMb/foqr9xdW1ujMoZb6mdC26p9RDZAWVep6r2Lh/YMtFYv5h/L63Vtqc8kq6evMS+kcdC4ItW7IB0XKRkipQ9ckZBoLA2RLF53oE5jcHWCl7xAZ4gindbnl3AlQJWJUqKRSLUVwfBmCSgE2LKHoIdKDDwE5/V5M2ikeSMh4WmTdoeKvUwi74p9Q6BXglcjZQPSwvbWVcOE8RO6YJt7DuuZlEG0yQz92ldOLPMAGC4o0eK7mfZAMHzAkfDuzLSGhJp8nZ1GNZsDshCNXvlHRMBpTuEXwBK2peYEGntNhtOHiAWAHYO58M2QDs4mHK/NRlgbdEuZqBdO4SMKDOHJFavWL/6uIUhgRBSCTZivKE18HcZbwCtO66hJntXDbE4ZzXUxek7jMh3XI0kG6nk2+JZ3mBh53L963UBQHRAgSoEqBDmy1fB5ZojsbgeE5IQddEvFeVz6qV+sSrh3f8ArnUa3RLQmEriWA6eJdl7mwj1D9iCEBQMjuOEi8rklPZsW7IRsrfAlTSGy78wBTx5nF+alDaZ4J0IRiGK5fnuVC2DRZzjJVyTKskqlAa1idJFaqhFoXBBCEaRpHqXbs82siK2n1LQVdGYXGPEQvNwsOix8N78Y4SDTegY/wAkBD5k7v3XDM6RPXLHSw8JZYfW9zYFA6vwksIRbIo3LxaHhxfqcOAAWtcBLMZkqutkNlJL7p2+WBiVAgSoRWI1bC0LeOPm8wYxTflgvzTjwwyowDAHH6y0gQUWiWsab46iRAgP7CIeogbu5QQkDslgIAtf+hgB6dNF64CJeBUxSbKiMKqzi8niUAWWrJ5zKyIdi5gMBCgZoiBw5vskX2hEqr6D1CIMW/y3MCGLTs5Jg5LuHLmXzKYpQdsqv6Fg36lndUNfCzmzxNSOBWpVV3VwdKFnFu5Rjga6xXZ2QoyXGxfa8TRicC9+OpveMwvZEFJ6aljwiU5I7qrYdW+pUqBKlQJUIyCV3R6JQvcxaqgrdy4glTzwF9Bj9ZpcP7WaaYsCDCF77eGJSYYmB89TOGQwE9kCgDVcfJOo59vtCPR3BILTZDpeZnYZgFoZqXxAbOnR0TFUIlpfMZIBl+YljbBTKtHcbdFqtQ7+Ie0lYTXjxA/r1gLriFgEs5E5JUbMt1eUNi2r29RIBudIJYAcrMQU9C4eQPrmOJY9tAWrxLlbpXS9W8wpKdF4Xww4l1KU8coeEGdQOrcTZZO09niNxArKK8X5jQ0nxGHmb3AlQIECVBLkJNAQus2GUph6CAUbgCGv3Xjx7hor9aMy0jBy926ZWdwDATiDmQXI35GM0XlVMz1hbBLoRGB0tr4ivlWNAGYJA6NL+ZcULiWmleSU8+0XR48xANsrM1oc4Go3ZQs2B2MYTfVMI1wS87tjFVaV6mQxFs0IzCsspyaTshcIx93k8ShNQTqdq7Yh9IS7uC6i9iw6QlChqC0cHibZexgPmWVMMqj+Yo4uIUfcEvSnjQPsVGdf9Lb8VVMtj12sqBK5gQJWIEpaiA0g/lKvApm1w6uAxAFAGofrUF5haComzBj2wZyRCo++5XwFbGLiofUMSmsv4fcMFy4ChfzAJHhGvkM488D2sOqa2EWvMXcTAgh7HmDP8CVvG0hpd8vaPfiFbcwW24Al5kAfqU5MTRHFi3C5YBnJfxFJqXiKepYDCqlhgCeoKgi0lmvBlQuJjRFmLouL6DllUwWpHwMQAhLKvtTMrdSeUdUG5dKFgj5niVh7NFB3iBAlQMQlQJUNFaHjzAp6yUjzipmipb7XbKr9bJCzuocJUFxutmrf4IdDTUH15gvuBZGvcVShXllA61XVo7EFXdgjL4cNGcsM0w1g8MexVraFaPEYxHTFXzEtJDOQNWzKCwOFz/rghOodUHB1xvxK4HfVTLRZ8OwonyYF/AIjTKHSPmBWJwQAtZ8xauNtiKC7aoH4IqxzcflgPraLLxR0woUQVXT+SPPVtSpxb9QIECBKlQJhmC8SHdCE6f6gcrB8rweP1ycQhbC3juL8OfuA3dNmfEdAFikH1HVyboq5TtBpMRM4FczquyaR5uPGJCoDVnGJYQtZs9giFGqpX/CFotcq6MIn7TPNwGOdwAKQaD0XuvESsR9GBTaCshYQrZQFQ4HZgFYoqUf4ZyC9IvMty22k2CE4A5XxKopsKz+7MKYxQv8AMOyAjxCVcPWdtaeCckbRAtQNaKgSpUIECoEu0LnQcr4lL5ZxmCKIXwDy+YY/XVqIIlU8xckOKFtt7HH1Kgz7UX3UE2xP88YktWaOPQSjJqSgdl8R1Vzm3EqczFVdwIEG1YT53MywqB8EhYWtkA4eDLTwpFh7twpW4b5fcs+gQFJaeEcvNoloXnqMvGgVHJUeyDKrPbHbM8nq45SSswp01D3mSn/NSgDdhR/M39HQ9hzDBzt6gCFB+YEqVAlSooQjYXLc+FRK6Hgg7wpSi+HhfmBAMfrwfrk7UGT0mPqWdjMsjZeIRGN2qv1uZ3qnhp6jWhS3YGiF9CNbD2yvuhN7Pjc1y/TR+0hN+h95tHn+3aAe445VC9xed72HFNMoaRSdQ6olIsoJ5xjQj+B2eIY76WxtJ2ckvxJYa7TK63tx38so6PQV8sYdDH8nRO+Cm15csVUJ7kmBAlQIFyqitXoFqzLrAhYbeIA8VddWnzmCiAwBx+vdYyOdNys+HuC2h0qQoTc5CxtvBVmXxKnj3gny7gC/wB+0YdZd8i81D5Ti+oM4uDZ8DhgcCAbrrkYaAmfic1NalkX4P8QJTwhb2csN9hyBto8RwwDstSp9FXI+mY7uxZ/EXF+Sw8RVyynPo8sCB/QJUqCwcuIkXE5FXRXMFXZequynPmE6rBRmnK8sFH69YDBtaykwPI5Iht1hKbB4SmIDQRUDpTMqfEwIvtLhcseUfiIAaogPHcGo9ssrslVZ1U0/McGnVR8zCeiC7V9y4aFp/wDMSBndt2qYSNx3w6L8wBHWtXIv1BWeXkZ9GJedvBfmo/Vgarb4IUEFBT6HMvm/iXuAtK9PU22V0UHg8SqgQP6m8oBy4CA0vajC8vUunVFRhV/HmEMODouAGv8AgAtSi/Gc1/LDuU2Vn7RYTjQVREK4X9zETyve+OoJBGmqHReoPflS1H4uZYD2w/aao+hXY/UWlRNb9scx7pi+4RDdZ496SOVly5niYczAf+mLmBJhkH4lwZDat3CyBVoC2F/Eev5jJBaJ2Y6/oECH9GgMBWrBrS5I655gRuaXyJMDUL9rl/4CACFSOmXNKrNvYPUzH21/S7myLBUCquGbOfc36M3EBOcGri+agLp2victFon/ACwgZ0X5jKAhBm6RTDgIZ9o/aLuYaZ1xv3EYsVTR7zgj874J7LrVygldf0ISzVCH5EpL6e+PiMWFgMnvljwQgUtH/Ag4NkRHNfOo5BcALGmoCV+m8XPjqIvbKjdfMqlgXMaGOci0sSrmrGEv1FmV6dn3E3jZqfRLuWhQUV1BRPqkwcS8IwAW62vMr+lf0shDyx2jR0/mC8CKa0bf2Sv+MRSof8CJERDMMZNvH7iakfA/mMQUXlXxi4iZqFlrpxDyZGUHuAFWR3fvCYw7K/MInTBos+o5rOoJXFBncrb1eJTANpg8lcEJ2Mcw8LLOUWMtFx+BWdk1UwnwRUr+qQ2tf5R4ypxxHfkIlep4hpiEOB6go/4GSccdHiLxJdEs4gi4qDmZ9GqpHxDRwqhhx/mDf7w1q3FHHmG4YqQLyyw2btlX7h+nOrq/mY+nQNPO0r6xWrLCICgwH9VrbRK118nqINyr9sNeUWU+fhCuXQsEoNf8DutRjRuS6cgj6k0jiWPcbZZtCyr2IdPvhfqIryNJhvDAYX1ZADRALdJKyLKLhhP3jEKyrOsf1Bmq9SkWSXWA9S8LayH0bY1TBhPZD/4gkQYA/wCCsA6lJyvdg5wfc4tXjY+IEy/GVkY7OJah+LV+/wDCWNu3+6CgHuX1Lk6LZPBxEhCrXasqJRYoXJfbK4ZS7Jmng/iLeW7/AKJrA+ZleX5sB7h1KCm4vNtn1KFCLd/i9PBiFAP+C2KzFFIkH0lTyf8ADuDI4dYTK5uXI+pMUgvbC81sRB2NMyagMS2gOrlQL0SB6himXy1BXCBv1VRweV0TIY7arxaDUDVI9CH/AAcFsUCxOkmbW1Es+2D4hlsWrL8M1HiwJ/z+Ifdzx+0Rw94yP5i5+9Kf2mZmntf2FRomzkn3MwA3mXzxMAZFAXdLfxKp6KWb92Di6EB7IAbLlf8ACFSpRzEOpRKIhKLmJRK6qV//AKt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EAYABgAAD//gA7Q1JFQVRPUjogZ2QtanBlZyB2MS4wICh1c2luZyBJSkcgSlBFRyB2NjIpLCBxdWFsaXR5ID0gODAK/9sAQwAGBAUGBQQGBgUGBwcGCAoQCgoJCQoUDg8MEBcUGBgXFBYWGh0lHxobIxwWFiAsICMmJykqKRkfLTAtKDAlKCko/9sAQwEHBwcKCAoTCgoTKBoWGigoKCgoKCgoKCgoKCgoKCgoKCgoKCgoKCgoKCgoKCgoKCgoKCgoKCgoKCgoKCgoKCgo/8IAEQgD6ATiAwEiAAIRAQMRAf/EABwAAQACAwEBAQAAAAAAAAAAAAAFBgMEBwIBCP/EABkBAQADAQEAAAAAAAAAAAAAAAABAgMEBf/aAAwDAQACEAMQAAAB6oAAAAAAAAAAAAAAAAAAAAAAAAAAAAAAAAAAAAAAAAAAAAAAAAAAAAAAAAAAAAAAAAAAAAAAAAAAAAAAAAAAAAAAAAAAAAAAAAAAAAAAAAAAAAAAAAAYzIgYouaifS9KhLkw8+gAAAAAAAAAAAAAAAAAAAAAAAAAAAAAAAAAAAAAAAAAAAAAAAAAAAAAAAAAAAAAAAAAAAAAAAABijOPFzosz1I5rbLmK9r2kc7qHc/hwC82jnZ1fc4B0MvjFlAAAAAAABSiX5/TsxYLJJ2853cOYbB14AAAAAAAAAAAAAAAAAAAAAAAAAAAAAAAAAAAAAAAAAAAAAAAAAAAAAAAAAACB1uQH3oMrbzz6AAAB8+is8s7zrnFur8/qqP0IqVtSAAAAA+fdAr/AB7Y1TZ7fG2wHg5Dhh7cdRAAAAAAAAAAAAAAAAAAAAAAAAAAAAAAAAAAAAAAAAAAAAAAAAAAAAAAAAAAhZHiZGdd1bqfPoAAAAAAeObdM8n546tAUg/RKo24AAAAchvfDz7eal302PoKdZuEkf2jlXfD0AAAAAAAAAAAAAAAAAAAAAAAAAAAAAAAAAAAAAAAAAAAAAAAAAAAAAAAAB49UgrVU0d2Y7rKcx6bE/QAAAAAAAY+P9k0Tg/aePekd8au0kAB8UooMB8kjod+x5R5+8+K5VUsX2+ePYAAAAAAAAAAAAAAAAAAAAAAAAAAAAAAAAAAAAAAAAAAAAAAAAAAAAAAAAPhg4PeqD157UZi2bVy904HZeLbs7x7AAAAAAAAKvxj9HclPvWfzj2ctAHyD50dG4rpeT71Hln6IN36jiM4tt6Zl7bo2k+gAAAAAAAAAAAAAAAAAAAAAAAAAAAAAAAAAAAAAAAAAAAAAAAAAAAAAAAARsjyzStM1bVEehhF629YcbQPy01jKbh1f86TvNt3BAzp9AAAAAAA0d2NOFSG9WjtHPqtnmMHzNab0q+n1HnV89L9H/nPseHRbeJTNJPnU4zqAAAAAAAAAAAAAAAAAAAAAAAAAAAAAAAAAAAAAAAAAAAAAAAAAAAAAAAAAA+fcBAc50Ynvwz6XuYhEY9nRpf7sb90yio5t2N1zj7HUsnL0dYtHCcUP0Y4JNJ7E5dlOmOaYTqH3k0cdp1uF6Ux2Gt1Td0y14myxG1PWL46Y1LJLQM522tZp3XnrGtJ0zk6/m/HeuDrzWzV7Me8gAAAAAAAAAAAAAAAAAAAAAAAAAAAAAAAAAAAAAAAAAAAAAAAAAAAAAAAAAfKJbOXa5wGLcje/Hxr+dzm19ZbNF6ZRfv1FaX95ta0cV9bLO47ZVeKslaz19ZMd1sqGS8w22WHbh9CU/Fa+ppbcs8TYd+aKw2CraxtaHjcjbNj3pqMdXNGxKlopcvix3S+KV1ypEdZaz5Xb1m+8T7blqAAAAAAAAAAAAAAAAAAAAAAAAAAAAAAAAAAAAAAAAAAAAAAAAAAAAAAAAA+fYeYplB29X1+bza6fu1ierfzNefOXTw5W+2SqzvHeb1I/H0ZRuPxny28Y9no2ccykOlRt8q7qRHmt5KIzbG0yk5UtzbCW08WXSNKPwWC2mC1RcffnlI7FgrMnHamXPfdzTe9OPiPj8rLHUpyL4+7X/Qn566Xx79MAAAAAAAAAAAAAAAAAAAAAAAAAAAAAAAAAAAAAAAAAAAAAAAAAAAAAAAAB85jaeH75yO7FbnqY/cezr61+xvzNwbTc3RtxWTg8n3WM8ew8+mzMwVj5mKHskEiP9esS5IWa9Y+ywkH1YXmp1/aidOWx4ba/ZCe2N+SOxYK3jaUx6uzffWuHiPrhk9fciJ7mchKU317PFylcueyOxDcHb+k/dQt8SAAAAAAAAAAAAAAAAAAAAAAAAAAAAAAAAAAAAAAAAAAAAAAAAAAAAAAA8eqWiq1XF69XDNi9a9mfR2Nus7WLH86afcHzU5r5sH3NxXxW+t4t6z0H42bxhx4XLp9+erpnFKmZysbZy0H704tIR2fb6En5ipC2ODXnoO0/UbINM9kqknbOQirRD88Ya18zzrlno+01pGyWajWy+x/v7y9k33T829lxvcAAAAAAAAAAAAAAAAAAAAAAAAAAAAAAAAAAAAAAAAAAAAAAAAAAAAAAAY+K37i29M2H5sXedv557s82X5E2jcwZfHNbFubODorg2cX2X3S8OHTYwHPZvafyErE7mnaPvrxlli3dLLeMdtjoTTK21jHvbNb7q5stdvyndspP1UI7CkxFY97XbSktKd5py+5Wta8+WF2NHHoz3Pbj2dNmIrzz9H6R90O9p+gAAAAAAAAAAAAAAAAAAAAAAAAAAAAAAAAAAAAAAAAAAAAAAAAAAAAfPuucmpuXb7Mt+EyaN65trR2lse94ddPPzW+0mQjMbntm19zBnOHPtZN66Ox82DDgxfcLZML5hb15++obOv52t64djR2bRgyTEHVIaf3a3jx62oXnmQ1vn3VhbGbmtjsu5Td8dzSxYufVZoKxTGeW14O+UZqY9nLo2e+fnboNLdSfPoAAAAAAAAAAAAAAAAAAAAAAAAAAAAAAAAAAAAAAAAAAAAAAAAAAAArFn52jmGDL86K+Nr386Kmshvxnv1DzttnqrqbuhsmfRx+MZko6UiM594vvzlv9tFazWr4we/VZx5J7zMV716xrbOvs6+tdvUbd40p2D+YTsYdjFq85JDXwnUlob1ePX3B8xt9MspSRjZXbHJUPXyL/ZnSuG1KP7+eePfus7wvuETkAAAAAAAAAAAAAAAAAAAAAAAAAAAAAAAAAAAAAAAAAAAAAAAAAAAA5X1TkiKJjyWXozq/uQ19Hn1IaF4+eNZlbZ3NLzpE/XN/1asbsb2e7cgcWxR62oq4ViBitzSyv78WL5nNe+fftLepeFy6Rf6Jq59KYJuFs1GhDyMdNvcptTKtH8+vOWnzekIyYyaHpEsuORtEvX8XnWnr1gyTawesOvth50cW5z74ugc/982n6K9VS1gAAAAAAAAAAAAAAAAAAAAAAAAAAAAAAAAAAAAAAAAAAAAAAAAAADlvUqReOfQHjb0z1/m01nVsUVk2z1M2pmpeyVuUhJzlo/Cpp0irwKlfLavMOeLRDzMe9bVb36DrGCc0vEWulpKoT9UtXxsumRPO47oHP5NrPfpjnOtYq7lb15mrjtWjfZGtZ2Z/W9edbUk9eYw+Pee7B72I+8TkdsxV67+zr5tWp9lI3hvvdt4LZuXXsbx7AAAAAAAAAAAAAAAAAAAAAAAAAAAAAAAAAAAAAAAAAAAAAAAAAAERL/Ifm3JNVzpp83vWK1ZaB2teUrinXTjU8mLeprvfNb0w+aH3dtv8kI6LpXcafrHS/wCXFEzz1T59vGHRTMXZebzWB+7PSZnmeHp9FtSKz5enrcx1Or85rEVsbt02iqRXRKNSYzf1L5ea5vztBiuLHuyt7YNCS19qRJJYaYNaT1da/dpraxn05DRuz/drB5WvSL1yvqeV/oAAAAAAAAAAAAAAAAAAAAAAAAAAAAAAAAAAAAAAAAAAAAAAAAAAOb8w/RHD9aeMWDXV9b2r0Dsy5ulNXDX5Jy81fLmLJt5bavYuQSuudx5jL6EPe3bJjTHk7byY9MdYZHxSsVC/Zat42esHi2dI1vt2remb3UaxvjR/m3ea61natlbZ0+XiZq+sv99RLKM9a+Tovt7W1pc9NSLlfWl9K26cfvjEe8Unhvqa8v4vGvqyenolPMd0KkXKZ+ffJ6AkAAAAAAAAAAAAAAAAAAAAAAAAAAAAAAAAAAAAAAAAAAAAAAAAAB85b1OC0pxqP293tz0F35xyTufcXW+ivJpLYgLz4vFGutaSfPb7QM5Y7xNVtRPGSHys6Vz7fs6HT6sivnptTkLJum6uKrUtGz76cY6v2Wrc24Z6ZJaFz9lLdPQMdbCxUhJdc71vpMZxrVRZTP2TmlIHZ4phteWx9M6u7hkK1jI/dx5aesMrqdFZHuFUufmbfRnYAAAAAAAAAAAAAAAAAAAAAAAAAAAAAAAAAAAAAAAAAAAAAAAAAAB8+jisD3riPdj9g/VjrEDc4et0S2tqdCvFcjuo8+tSA3NNh0W3NS05SVlqE3M3L5R4Zlk6RzDZy369E861r57Vii7jeNevXLnVGnN3fdmaDpzVZ7aSt0qe7zTbef6Oz0MvQaBnwWqhw8hS/voFE0NKdU5Vg2K6fd22aemfmq623rbSmt+H57buzodY2WP2eZuAAAAAAAAAAAAAAAAAAAAAAAAAAAAAAAAAAAAAAAAAAAAAAAAAAAAB85V1bUR+cbNB6/ZleqH7l7Uis/SI+kVKJ92jLWqLvTonDaK9NTF++0+uXxnapklMd4dPwqcVngbPes7H71f154PPbpmt4OPzRHXjFXeEm+PosEXUYSa714rUhrWbrdb+YabVlio7spcq9X/PLaV396w+lhRdT3Hef1SuzFdL7cqNjjMfBtcuy1O3Z3DKwAAAAAAAAAAAAAAAAAAAAAAAAAAAAAAAAAAAAAAAAAAAAAAAAAAAAD59+HDKx0jnE1zyMrv9eO7Wob5MWq20SIpF1p0dtY6dT2adF643ahw+TPbrHrn2tfLoNLgrCtd8kdr3yj6Xj8c/TZdSFJz2OMue+efdqlXisrKwcv3UlcdH1+K+boNHkeutpg46GrGeXk9rGacmInrvH2uq3HiQXyUi/UrE2mE635O9v9/PvNoAAAAAAAAAAAAAAAAAAAAAAAAAAAAAAAAAAAAAAAAAAAAAAAAAAAAAA+fRRuPfoTmNqbs7y7V1x3uk8qscWv3Po+LiL1aqjk1ztnOvEHnpjTHmmsTlxzRfdqFy9HJI0mIsuelMlr7n3pz/AAZ+iTaHl9Sq5RhlanM9U3fxRoHmjbv/ADm1V0utPx1K9PM3ZbJnbkHqyVGNNm20i92rDwFsqkT7xbHUruX/AKF5H2Ll1+iJAAAAAAAAAAAAAAAAAAAAAAAAAAAAAAAAAAAAAAAAAAAAAAAAAAAAAAAx8s6rxjowz1XSms7XDeh65pjB/PPrDp+/fn0s10qOTq5rrD0uNzm32unS2lc0XWc9bbFpe7UiKrKTeelQsk1u9GPPMHu54b+M0pSd8K/ZIrqeG9eq155v157sdZfm0xW/V/Xl7SkrF2n3OOvQFsqfidWzLw149PKsZIf7xb9juGts8egJAAAAAAAAAAAAAAAAAAAAAAAAAAAAAAAAAAAAAAAAAAAAAAAAAAAAAAAcl61zi9efdCp2Ts5rHzvfw8mtyla1AaZ4r7RrRF7drUWCUk+kcysuq3QdI18mxdIuS6Ke4WE943irVNSkTTq5sWSl6vsXKt+jzwGxt3Lm1597ulIyvjlMWveewQFPis88mGxT17c9yPGOjc1uwzTjexI6vRMfZK307jv0r6RYAAAAAAAAAAAAAAAAAAAAAAAAAAAAAAAAAAAAAAAAAAAAAAAAAAAAAAABTrjWprAxVVi+jD3caxZImHQ8tE2ex89i9Mc1y55Y8t7T5okfrjudHom5NrpWqZmxt5tmvp9NbJA1zcyt8ucPWNFjrufdiZye5g50psQ3V9q1ip9L5dpXN68fKb36Lqkr28qK3NLl6flsqOTBN6eji7a2HqPIO+eZptCtwAAAAAAAAAAAAAAAAAAAAAAAAAAAAAAAAAAAAAAAAAAAAAAAAAAAAAAAERLxqOJ+4KU0zu1OyROlZ+8cx1oiWwxsv1L985ppc1d2zUvcjS769Mx65e+q89+bT0uhQGPltJ9B53llaeffc9bXPY26f0c1fk9KyZ9MfqYcGjPt6tzvnq02/wBK5r6mxvxl7dd5lLVfOmfXyZ7aS1euO3OVa/QHGO0cnQCQAAAAAAAAAAAAAAAAAAAAAAAAAAAAAAAAAAAAAAAAAAAAAAAAAAAAAAAHj35hyLJVpLp54O5WXnG+dq5/5+c2/Utjnl40w5tKy0f2rtBQ9f4L/LhDXyZjOf2Stm5NWjF3Yc78fJ7i6tTFcef92Pna15Lm2m5+i61+bPhySHXpB+/PzytvG9t2D0sIGH+58dPGxhz5zGzMNtpkozVlsYtvVa7YubQIsAAAAAAAAAAAAAAAAAAAAAAAAAAAAAAAAAAAAAAAAAAAAAAAAAAAAAAAA+fRwbNu0/fLpXPNXLaLDY6a6MYvaxYeTp9+PP2k+5T7ZPW5ahkYOPbHll9Dtp9jPkrwaR/RKlG9mVmqGWfwmCwXKnwx5drd1vKb9ZjMc8WWR99F4y21P5x2w7EnrdldabrX3gvm87mhtGXpvLd7KOt26k3bDQIsAAAAAAAAAAAAAAAAAAAAAAAAAAAAAAAAAAAAAAAAAAAAAAAAAAAAAAAAPhVObX6m+hwVewxExy9NV38fRNq06F6bzLeuP7K5Wm1nqmXiYrPE7PXF55q+4xr2LNk3zqmPJI5bxs74j+mm5D7Uzkg8U/CTODPs71mjo2Cv4Gfbz9SKxb8hyTCSupp7tlp7eU+tqNn6R1+WqVt5dAiwAAAAAAAAAAAAAAAAAAAAAAAAAAAAAAAAAAAAAAAAAAAAAAAAAAAAAAAD59+HJapN+O3CqZckptMTYobQ55lYz35pNvjvMHtjJWOm9NvnS4fzjpvsyUV43SMbj28bZZHYxdvPD6eWR5OjRsOpq9eOj8yynNrH+d+P2rq7XmQwtram9oHjJvbN42Pe7UcqfPcrpWvq4Wfk06nf6VdaAzuAAAAAAAAAAAAAAAAAAAAAAAAAAAAAAAAAAAAAAAAAAAAAAAAAAAAAAAA+ffhyag3+k7Z47ZUuw9GVarPTedXzwakpW99fclJSM5w2v5iqX2ZaL2rxvQ+LHjeXzxmTszzR3jd5NMOxI4e3OKwbMjxax+1sa/VnH+sUpw6Y/XrU7aauTxMcOkfjlIraMU9F2zPP7R9mWymF9Z8c6WDt/wCdf0FyX2BWwAAAAAAAAAAAAAAAAAAAAAAAAAAAAAAAAAAAAAAAAAAAAAAAAAAAAAAAD59+HJICVqPrYeZLFI0jFH7cbq9ZM24mx7FSiK4733M209a3ix1VuSslV2yyaWplw297fzN1009KR+ct9Lc2/G9dHU2cnDp8z5sHbnra3qR8/XU8S+r10i/mTc83T5sR2HprbLZT9WcNaKsPzn2ge68Q6Fhp098+5XCQAAAAAAAAAAAAAAAAAAAAAAAAAAAAAAAAAAAAAAAAAAAAAAAAAAAAAAD59+HEtuIz9vPdI6Bgunm0fuxJY9fmVzyOvJz7NJ/L9Oriz/DTktPLaN7X0MJub2lsbx9093VynR3dz3ZpR8po8t/O1veeumlob2Lg0wzX12ZxGb1ePOtStuJk+qNTQ9SGF46xaGVXpdDwYJziLVqwXLv+kfUbJY3CZAAAAAAAAAAAAAAAAAAAAAAAAAAAAAAAAAAAAAAAAAAAAAAAAAAAAAAAR0jVL14rJWGV9Hh5v4mvGPVGerFu9ONJzbW7TXSZ9LaJqz873ss5iPj9Xac8jF7dL7Wt9jrPWfY2oaerKw9WPY389mp9yROM+J/Uz2jzg1cHPaZyROTorPz9L1aZ6m7NTGdqZpNvPbz0XnFmtjPc22dzLToPQfz33/DXKEgAAAAAAAAAAAAAAAAAAAAAAAAAAAAAAAAAAAAAAAAAAAAAAAAAAAAAAOSdW4l05ZdaP8a5ae1v4+ybV859I80Y/fvF0Wm9ey17nx0ssfrdeux609nkvJZI3S6s56B97/LbF43o7oYPO5u81o3zYfWtKv8AZGc5LQ3nXtHVFN3bBHUnBFWqEvWO2pX3yabVYx2rXPytnPLV08LNy9FvunPfuvNA9h4pP8vV3p59RYAAAAAAAAAAAAAAAAAAAAAAAAAAAAAAAAAAAAAAAAAAAAAAAAAAAAAAfCPrERTd+ezUvc8+hF3mub/OamPV+zXTeBxdeoPKj80dg7Z29Pzm4dLN6rev1827oNnk6c3vzq9meTVbfDpjz5NHprkxePnDeZzwXr08puN0ZbmnLhkYHSvrNY8HFfR0NuS9ClTz45XztvG7EzHRnd+ZS9drXxJam3ht0jnlpo+mPbLLyLrmXR9FJAAAAAAAAAAAAAAAAAAAAAAAAAAAAAAAAAAAAAAAAAAAAAAAAAAAAAefUKivc82ob0eXPboSQzmNjMUlrbTjeqc7xe9iL2+p7m6t45rXGC0sHTTd0PO3yaY9/Vw9Eb2HR+805ZSL97RN12Xh8psfzDqduC5UOR4tNK8VHHqnY2F88t7lGQ7vy6RF0T7595uzU+Y7sqyxzfHvEdAo2KF3qOlZt6Vi6U+2ZIjt3Bb9XTpgx0AAAAAAAAAAAAAAAAAAAAAAAAAAAAAAAAAAAAAAAAAAAAAAAAAAAAA+Ua88g2zrUvCXLozg4fdw2nchL1R6xglfEzdFSdWZWkfej4tMtqfN6kQcvG/E72ls6UEpH4UzMXjWhteZXaIXxaITlnW2rXD6Z60zt6FJr0nper1lo+M28NLlXY/Q6qWvX8QPLfdyfd3WtflfEtnarXGnKWz6s7sGzqZdPanevdRt3NuAAAAAAAAAAAAAAAAAAAAAAAAAAAAAAAAAAAAAAAAAAAAAAAAAAAABG8J6VRL0l6XNRutJnD7hrxr7mxsxbS1sMsRO3q/MrTejj296RclpfcrTcPJxHRTf19nVytJQ+5H6xlsdXmKIi703BjM3rRilpLQ9bGtdXLb47elelLvFYRUrDsS+lKxIVmXy0mqfqLTcq1k1Ia/m+QNmjZ6nqGSdgtnWfC1QOKe7Dxbr+Gm2K2AAAAAAAAAAAAAAAAAAAAAAAAAAAAAAAAAAAAAAAAAAAAAAAAAAAAqHN7ry/TKQ2YVaM8jBfaX+59fzc39FnMpr2Cv9mWnZa565NJKPn4/qy29DWsuVq3I+NvRXdvU2Oa+vlxJfMthwo1p33s9/PXrZRZjmvMw1dx536HR3syxXR6HZqWWs3OIhL5TsMNrFX7JKJ0ZixVtW9SUgqzZI+JGbBKYZaHXOcXmJ6W+faXAAAAAAAAAAAAAAAAAAAAAAAAAAAAAAAAAAAAAAAAAAAAAAAAAAAAo1H6tw/oy1dvS842+/PvyJ9buDc1rGbNiqh76FzrbqyaF2hr0+7NYukTU7DHw9Z3dO5VCJmdXND71mo3W+YXtlVzYdI3o/f1cpxfel81tXz1LlvT7Vg5+qyVqb9cr0vS8F9s8rExWO41rTPe9xFUraU15vHaYC07MHSfGSHsfQ0o3N6pP3PFfee36Qzwk3W4AAAAAAAAAAAAAAAAAAAAAAAAAAAAAAAAAAAAAAAAAAAAAAAAAAAHjg3e+ezHLNrWzWrrbs7B9mWvu6utzaTFqpmxFY/wAdEqmlfUjULXE68FZNGkyUJs7Fqxu7DWOLVaT08Od/LZkSFs8RbLU1cVY3pXznGv8AIlk380TH63XueTWF67yG0Sl7BUIG1PG7KzkzS7Xi+REVCaVitMMk7Fnb3RcfittrV+/V/u/H5Ijt9ir1hrIJAAAAAAAAAAAAAAAAAAAAAAAAAAAAAAAAAAAAAAAAAAAAAAAAAAAR0j8Pzp5u1U78dWa0Ym9bH6y4+Oa4vte6c2eClU2KgXCe55gcFXn7xGy32HvO5F2WM577tZ9S1bR3zF8TvaJJ6lPcRE3zbi756N2qeK1dpSpil4bdkujIr2HbltM81LjC21W7VZqzowW9WbtuGmfVLxurlx5afPv37W3zZwNq98ldLdxkEgAAAAAAAAAAAAAAAAAAAAAAAAAAAAAAAAAAAAAAAAAAAAAAAAAAPn0Q/Hu8UDqxrVTmZ9nRZ/f0+qMU7Utms3KmSExhWsSOaB3Ttcmq3C4aVZnuTbUktXzrXFrTcVsaOOS5tI6ww85nG9oVzNeLpSPP277imrDjPj7Jx+mU1oQ9Y0rbdLZyVt8sGHSvlsRvun10TdiirxHReXT59/n36x1Pv0+zOraOjPqOb5959AAAAAAAAAAAAAAAAAAAAAAAAAAAAAAAAAAAAAAAAAAAAAAAAAAAAAEdI/D87e+lVL0+TWyRu5pS416Hn+W0BlmtHrx9SEbC5224fsND498eaO8b1e5+raN7Q8yfDtEa2/8Ad2ju/NS7e082LN7vm7Q6U3rRBVCYmc0JK62humetTGmGwxdI3ysPnW2Fo29Q+lpn5htmD4Oz59+/c9fn19D76tGLt/O+xbU9jn0AAAAAAAAAAAAAAAAAAAAAAAAAAAAAAAAAAAAAAAAAAAAAAAAAAAAAAw8h7JVNc4uArEv6HLl8yGr04Ql/14jm0yblRtGV4jDkkemunoQl7yvSb/U/PFtE7Mp57a68fvaudsW3GyvNfFYK42pm9aeHRv63npGKu70Ra9sI6GhdvPTe9ZLb0Z4Niv4qxlrv3S5un59feXb59+/T59fT5M+9jowv1pxZsdQrYAAAAAAAAAAAAAAAAAAAAAAAAAAAAAAAAAAAAAAAAAAAAAAAAAAAAAB59Ic9hej8X9fg25LdmbVr2h99VtYq1j1urPe0r9ROPTZ8aOHLXPuzFV7M8MbZa95289W9mStMJ7lcG7X+a+blt7+ye9fO2c93ojSN7R1LdSdP34ntMpmjx+vS+fFs7OOmji+/efX59fU/Pv0fMvibtXS6lXekdGPscvQAAAAAAAAAAAAAAAAAAAAAAAAAAAAAAAAAAAAAAAAAAAAAAAAAAAAAAAB8qtrxXpy+qS8X6vJtzH2L2x0rfQLNw9HyAmnRHuP2q/WJ6Bv3PeTaywux666ZICW9YaQpI4Xj7Bhx9dNXx4w8t/bPKXrl3vOzbHzUJSI5tvsxkkt6asE+8u/z6+1t8+/fp8+vZ66LHSG2Fkm/n3HcAAAAAAAAAAAAAAAAAAAAAAAAAAAAAAAAAAAAAAAAAAAAAAAAAAAAAAAAACD5j2nn3XzVSq2BvGXdQGuGzO1C2Z7VzY8+8rZtfWz9Nc8DPRnDfJrzmr1xGe82phpl8TOrnEVm28WzWtlc2+WYravWr050q27tUoma7sa3Nt8+/ftb/Pr6fPr6fJ+vWrTKfv2vtRIU0AAAAAAAAAAAAAAAAAAAAAAAAAAAAAAAAAAAAAAAAAAAAAAAAAAAAAAAAAAa2yPz7Z7hz70ebxVpXDFtuUyx+nPpZoG7xtF6k18pXFDTtX1bXyVgeDbaldza7cK7EWetcW/jb19q8+Md3lrZcyt0rz7O2Tf0PVdH19yv8+vp8+/Qy+ug3z5f2vYmqz8+kXAAAAAAAAAAAAAAAAAAAAAAAAAAAAAAAAAAAAAAAAAAAAAAAAAAAAAAAAAAAA88e7HA2rxmUx5PQ592rb8ThbbmoCzdVPOygeZYKhZIPaZ2I+WfCdqHxwM1+6G2y30896nWfMdDp9ATo/PO5jr79PsW+ffoPv0+ZPNqtTalqr2Ca/fpTUAAAAAAAAAAAAAAAAAAAAAAAAAAAAAAAAAAAAAAAAAAAAAAAAAAAAAAAAAAAAB8+jn1I7XwPsw34jNbr1jNiRrlK567tZc9Ms/il756thq2pMSVP17VjtVMvRZe1OZxfVOb1tGmfPVuevlZPpL6D78yTFmnKT2jXJtmOoJAAAAAAAAAAAAAAAAAAAAAAAAAAAAAAAAAAAAAAAAAAAAAAAAAAAAAAAAAAAAAAVuyeZjlmra6L2cfiF0vePTszVZ+l08U37ET8R8u0RU/vSNq+dDhbVRaaffm70KJoC60+JPqmh9D3j9TGVtdjmviSK3AAAAAAAAAAAAAAAAAAAAAAAAAAAAAAAAAAAAAAAAAAAAAAAAAAAAAAAAAAAAAAAAAg+Od+rVqcz+dB09+fmelbK3jvr/OiTdqcmnL7C651uNj9jHfXWudtTm+a51Gl9j2+00AefGjMepeQ7GjXkStgkAAAAAAAAAAAAAAAAAAAAAAAAAAAAAAAAAAAAAAAAAAAAAAAAAAAAAAAAAAAAAAAAA19gcBhuzcctTz6x/UzOevZrVlIqb2ZrWLD5ru0T+CGmNaxklk8ce4+5z8wScxpSk3uw3el8eUiQAAAAAAAAAAAAAAAAAAAAAAAAAAAAAAAAAAAAAAAAAAAAAAAAAAAAAAAAAAAAAAAAAAAPnNOmeYj84Zrzzz0M10o3rmnr2lzT104z9W+/eTe9ydPwa4/Gtg5+jc2NDo96x3QJPJD59KXAAAAAAAAAAAAAAAAAAAAAAAAAAAAAAAAAAAAAAAAAAAAAAAAAAAAAAAAAAAAAAAAAAAAAA80+5Eclw9fb14vh7c2rwPB+g3Lfhk11ltTnOxfmFtDf8AqtwAAAAAAAAAAAAAAAAAAAAAAAAAAAAAAAAAAAAAAAAAAAAAAAAAAAAAAAAAAAAAAAAAAAAAAAAAAAAAAAAAAAAAAAAAAAAAAAAAAAAAAAAAAAAAAAAAAAAAAAAAAAAAAAAAAAAAAAAAAAAAAAAAAAAAAAAAAAAAAAAAAAAAAAAAAAAAAAAAAAAAAAAAAAAAAAAAAAAAAAAAAAAAAAAAAAAAAAAAAAAAAAAAAAAAAAAAAAAAAAAAAAAAAAAAAAAAAAAAAAAAAAAAAAAAAAAP/8QAMhAAAgICAgEDAwMDBAIDAQAAAgMBBAAFERITBhAUFSFgICIxIzAyJDNAcDVBFiWQNP/aAAgBAQABBQL/APBwigYdt6SsL1FSjJ9S1sj1JVwfUNGcTsqjcief+lGGKx2HqKIltizdbU9PWGwn09TDPo1DG6KieWPTS5y5qbdXK1yxXml6ixD12A/4ex2aKMP9RWzmN/fHKGw3FyD376zqF5V5X5vsb6aKtjsHXj1emdcylRRTD9V3VVrWX9LYrZXsNqtob9bMAoKP+BvNvFWDImHXQ2y3XaGvWyI4j1KEBtfSrOmy/NtrsVUVWXNtP0+igYiOP7Wx1CLeXqTqZ6/YvpFrtgm6H97fbP4S5KSKuk7DtZr10Ee3qif/ALT0yMlt/wA13G1CiBE63Y02oCmP9xqgaG20xVsU00s0+3G3H9y5YGrWtPOy/NFrvg1/Yp4jYP8Ak3fSKuX/AJptLw0axkyw/S6oaQf3pjN5qOuRMjOk20WY/t+pr/yLGemNf5m+/qS78ep/GenK3g1v5m9ooVsbh3rOh1UVh/4E5v8AWeGYmRnR7P5gf2d1e+DT/nKlcrdmskUI9rTgrovWTuWtdWm3dGIiPzIpiI9Q7H5Fn+M1z4s0/wDglHMbvXzTcsyUzU3wvI/XM8Zu7vzruelaXjr+05vtj8x2el6cqr/mfqK/KFfeSz0vb6N/4VuuFpF6sdSxr7h0rNdwPT+r1Le+PVyhWm3dWMAHt6k2XjjNXTm9cAYAfzJ5wpV67Nq7FjoIFJYphKZRshbrf8Le675lXPTew8Do/TsNiikFyyduznpOp1V7brYRRrkUkSVm5uqoBRrfmfqa/wASShmAA5Za8S5ieY0mx+DYGe0f8L1LR8D80N/5lT2vbStTi9v7D8KZKcmcpp+PVy9bCnXuWWW7ERJFo9ZFJP5ndsjVrvhr28kvPIUl/E/yP85pNv8AFwZgh/4NyuFms9RV36m5NK7d3NWtF3eWrHv4GdPvOccZXZ5UtOFht9gV+xnp3WeEfzTd2m221qLCC8Cxiqvudca8Ms2KQQ+x5Wfzmt2b6GUdnWuf8G1dr1s3tuvcsewLI8YpoZpGK8VhXmyyuUvz0zZ82t9RbLznnp3V+T813dnxVlU39LJzBCJHjR+0HPGLUxmL1tqcZr7Cg/iam5uV8q+okFle9Wsxz/Y5xthShdvaK8seoznLO0uWJgSYXwXwLEiGNX9tD0mLcFKiXGRY8U7aVsnKtp1Wc0Wr+YwY4j8zcyFLuXys2mMnuvrJLYWPBi4zXTWE/qNVUO2AMdcuvPInjO+deckcRdtIxW+uhMepH5/8lLP/AJMWT6ldjPUVooLdXyhlyyzOnOIpk6IoBnw4HLdY1NnySNUSOzFAOIrwpoWTGU9HhvFrGuHHHtp9YWwYpYrD809RWyz6daLPidcaMCHaZhdOwzCoPGW1GKUMwwP8DEWWDXqbRR9Gs4/X2URznacAv3HPBKIOZXSmFKpcWiojjOvRNZjcrUO6zoMrn3YOfUrAS17mGtPYH1mxCb5dYAXEdGTFZNBi/wCqYAtk30fGs56SaM0vzS9YGrWPed8ZcdGOKSCS5GnY+MwNnlrY+U2/1BiZjJnmdRcGsP1mvyW6VlvaOcvIyvpg6lqa3WNetp3KbKRtZBwKeQnKb+F1LKwY22B5esDM147DKyyneFR2phkEMFDWtqn9QtkNOpDDfQcrKvj8O05cOenLPx9l+ZznqJzGveMxjC65ShXju0kY9AxlbsYurFOB37J0zSiNIGHqV9VREmwehQf7IiZzqWJttDB3Loidm3yE07UT/NFflWVKuClUq5lc1pVvbr5DrcJOuCHw9ceSRJeL23XLl75DIQcxWZ4bB28ayTn5dc8n+YnjNdYi1S/MtraipUO0ztYIzgUtZC6zV46JxZdobJBJMIoiZiU7C3ON2VzJZLlf4kw++ViWL69mlMch3tzQ6ft8zfsxZFEhXZJF5K5/UnHM3+kvttsqPkZqJHwQgSz4fQnvcEfO+yojg4/brboORYALC3QytFZ9csvRFi01fT29I2vt+Zb05sutJkBRbYAQ9jJaZ4MwUT+00V6zsGlrxElVeYmAc0ewLOQwAN7R1FmYLUWox6GonPt1yP5p2V1GnZr2QDxpXeFZDkMHqIeUxaVUfqqpV8pXFhvyD8I4cSoqjVOR4RxdrwOOzXYmfsWuPyPs0RKvmusfFuxPMfmG9vRTpyU8yvkUR3EgAcmYkQg5zwMxf2YxcFCT4ywP2FkxGKYSjXuXjn1l0xbuNtZI/tyorzFGkHH6Y4GwjxrieJN3IrVHVciqyTUsIVR0bVXET/KT6TL+MB4NQVaORtSg71iq6v2GM1ngc61Ur5Su9s2qPDaz03b+TQ/LznqO1sVbthiwmFzyMl4zaQyEfyk2ID5DSNodoW3HcduZnA6waj1pRbXr+rV9YQXBNjg/aJmJVcb1+s2OrXm3IXHiyjXZZWVCQa+qyMCwyJZY+ylREQoW2PpFbGaxyhTbYh1lwvg+O1BIPsFriQdQoey6lPgfLZDNJcmnfiefy/1Fe8Ndf7lqLANQScywkf7hrgoWfOPjkQdk/eRiSmEsnCX+yv8A5Ojg/JBK9hnglbKn402aEruyiWqiPHnknopcdK9ltYvqEziNhPjtce0OwFFJfJlWJ2yGZtrdd65MsUvthVD4190XxfpRYibLgn97mGBLnPTd35NP8tIoGNjcG1cguhTPMwEyNf8AxYGAcFFj/LuRZIyOAsSWv9jX/wCKZ7Bz1Np9/erWZZl+vsIDI/k+O2LGPEP81rFOcb8YyfAd1s6QPLTdAwujY+K8XV7R3K1fws6pz7sIwkcCm8q1G9IrZXl0p2lhOPbLmpOUu2YjbpZqrk0rozBR+WepLnx6nP3wQ5BE/tP+mZnA+y194GOjTHsNeftZyWRIDMj+iImfZnfx+yuO8/yHY5GmfQhkZ7zMCMAGAyQhAecwpeXLVNleeZ9oYIDwbp1lr4x36I2RRsH1ca4SZM8zTNVusxTNdJ9fJnpe95a/5Z6rsw24KjPG1YrLVPWZLqxdiIYxhOaSx615+1jAKCHt1NrO/vATIr+5vX1ytP3bHDO/9PP/AFiB5whICgz5d+0f4yJJkl1WC1mySU9MVzOJc+Szxz1z+cS7xY5FexVRcfUmy6bDs1KUPxtJ1NlXYIsDeWC7OU7BVbNVw2EflTjharPPlrNgRfaY4ynmYGZitx2eH7Vl2Hv1a1nfI5yY4xauwxH73h9q88gyAHCKCTE8SUyU+5cc88Yf+1iY7suLVCf4xcdyJvjwthbleLmBkilkkvqNOx8Zza1a+qZZWMylh5WAWPdrG15p7QDzcoWLI/kwkJz0ve8bI/KvUTvDq2n39wX2BH2xseM5bEhEzGFgqiQrx/UPgZAu0P8As2ZiVqPpLC7F7a7WDZQ4PG32Dj2j7y7jmPtiYiBn7zgHV8LC8hFHEgJHMdlz9zKaXlxbDUTmm5nsvXOZXpbE65bRaXLiZjAgpJcwxGAUiWpuxdqflPrE+ECMli/87HGJZAjM/vM5PBHtMDwx8ftVPIdurnHHjUzphl2JWvssTMTE+xDI4mS5KOsxESGrppeO1XVXhccYqMn+efsfAK9hOAGIksoXSpzdslabE8YJFE+61kwqlptI2sTfmOBMp5lT4VNhY3AOJhmai9NG0BwQ/lHrEv6wn1z+fYYkpsdYnxx46vHZxxL2M7RruCs7pKktiOfYlTEV9o7x2InujiQVrnty0ErGJ4ky7F7hMROs8EvsNpAtsCPsqiZBsK/h9hGTllWz45iY96YKY64kEtyIjEsNTG212cYqIewYHFr7RSOv0V3pzbdFux7em9j0nn8o9Yf/ANawlhGSatOAhmK+zLC0qE4b4PaFTIqjk3hlf/D4jWlIzGDPQ3HBCs5Ca+2UtNywVl2UtWywF/WFVXk/f2OY4xY85P8AP1X+k1xNnNTbVVm1uFSqeSnEax7VWK7K5DHOTgjJSmQTjIHySMjkRzkwQ4dZLawWeqwEpmFHxkZoth8tP5P6sX2s+ZNemRSUiUjMROFExNhvmpI/3Hj95rdA/wAHMmPEo+k6tiyXtniy1+qrsa8p22xBy8oUzt4OkV1cqK9jFpYyDqMheRgqJstQ1XtEzHtWtuVlywx/spRtI1Pr4RSWLZ0wzk8UcDknBl4ZrZZbDJUYwEC0w+0+1R51n0rIWkfk3qpPahiv6bBGJUgpllserUlyHPBMZ3gthJI9+J4iOZhJeXwLqRt1q8fSJSP+VmPumeCn+cobJaKjNxPhmZMg8cPF9WVWNglSp+868FHaeYgN+3BBmtBPYH1c3B1SnEpY3D8ycLYPJAKjhsDGBWOcMBgRHsS+y19f3CkcWZ1WugSj201/4bxmJj8l2qvPr1fZjTic5yiUDb3nT5sFPGuozbKzTJLpGOzV9Yp1hldyoIoCOVj+xjvsP1EnTbZJsWz9lLVKBdnWqJPsKzLJiYn28R9cjJGMinYmCghnFJY2R192IcDFngLCYVbOnk7nkSEjL7xkauxIGLq8kUlgl1nuR4JdS88ZTt+Mnh/U6yBcce3py95A/JZzcq+JteJ4qohsvXASIwSlf7musih2xIZdP2Y0olVW34xtW+4Lb1ivRsWYt1rCI9hnqStymQv7bzBmq1weOIiI3LQbbrJJ7q1NFUBsJCdm4H26afkWK9VdcbFpVeLliLVofDlCwgEu2lZcXbB3HdZjKbdeC3W6UQ81zZhvMzq7LM8T0QRZP3JawjHL8cDHkniMT0k8YXJviRjPTYF838m9XVZKOZ41ZDFvYj0uBBTk0z8cz7V0nYZZ1j0L9l8eQeOu3YA0sTXa4m6+yoZjiYiZ9q20chVnY2HxgEQH9Xs9XOY0sCCmSbawu2CMnKdTYOC0reJjqSI8uL1xsidJHE1up+CJwNdYPJPYVce+y+JyrKod8es4W8wxbOuSwiweYLqZYQSMjzxH7s1lQKlf8mvIixWpKBt+zEBYmJmFFxmuWJrup4sQmc0fVb7TyEy/zYuIWmOTm5YRgsJ0AHZ1eOjLn+zb4ltNZsJWlnLmp8acqUjs4nT1xi9raw181+qHoACEbQoTJuiR1Q1lVm3K6st7M2iQzGa6/wDEid2PFjavbAtKMGwYkvcdQK5LckojKfxjf4UFLB6lx+9a8LsjPPNg8fMTkPLr6fo+T8p2leKu6sLg3BBnNis2oa7blSDeI7HOEyZOWskZ+816M9W61BC2ZkwOR9k32qmzefYjNTKYpssKVGy2cODKtyr4XbOsrL99lr2VuGgDttYODKTL2DiCGYKUUJZi9fWDL4VBX4c11JMmKVLjYtqePxlmv1sWFs06pFkMrMJhFlSudlthbqszaIgHnnoU5IdZoV4sWULhK/yjcVfk02Ngc0nE7DejE0crh5HiAgG0SFW2ZyWf+xuebLGxTXTESZU9SERNGrI7OsNaxi0NZka+3wUTBCMlKdTYOPok5dqnUZWrssMnVikRWMZtjX4f0IYSWjtLMw/aWpwHc4pZuz4N2ZshaUQj1iFlOGNqtIbGwwCntMVTfIpdWdLuwviOqOORmBmyQFnpyj8et+VeoNeSLtWJArtgmLLjlX8I26/BsGy46yZaUatpjKeoxjv25G08ofVoUDWTYzU0l+Cq2SK7aGsDmS1usrrVXy1fTXi3YKy7V3q9dB7etGWdow8/cZI1VhmM1sLNiBCamul516aEYRwA7i2uyemQlrY6jD7ldMbK98sqJh5kpTjjWtcsgWebKF6a7bdms5fmjDKSzUmgW7NAQzQ0pdfGOsflVpXlRdj4zzLtOtqIJN+msQznnNWtbdcsIWO4dB2/0Aph5WbeqCzYWMIpKcW9qsOy88iO0rpc5X19URYqsC1q+Tcq1FVhKYGNjdT2J8zlHYMAHW7/AF7sfIrksijLSdqXiERJSuqRZ8AscptY+SKYROUmKFe3pK8ABJZ4RynrkvUyrKLGaSr8er+WerKciz/3UmBF/CaWCBFiLDa5O2Flsfo01RbsiIGM3ppKf0aQEybArLx+2SsbNptmatOw2Qq2uLuuPw1kHYZV1Kl4AwEXry6wUygrI1hnPJWqxf2vkGrxgkPCh7TubQWG1FyUEoow2yqH23vFX3EgkIrbA6zH3Ze7So+Zbj8ttJGxXtJmvZk5nJIjypXjmiEgO5UvwwMkVfVMIWaYerue6RkjRQuwTfqahbaezAWbJXrrJ5Ops8NWSjShjiRppxetqhm3rpAqGtBEPKRUZ8ZZdJL1V5VUC2y+LO0e3IAzmtqWNGdL9rCiQ5KWOkdRanLVZ9aeZ9tRCmoipxmw6fMyufRykINbYgWR989O0pq0/wAtnPUKvHtMTMDNe14n/Va3Gxty7NCKuvkDLuzUoaSJt2kJWgMt2V1l66vFy0CwWPGOctIxMbLYKWKgKYGLu2AMlpy2NzY4dsrLYhh5W1bXYmhXThkCV2DCzYWMDFY4A7e1UuJKWuW0Er+Uebe6DVV0MsGzVNWHgMZax/GDq4hBVekz2AM01XzWgjqP5d6vH+rmv1gtU/TrkY/okAMexerfBWlNQzK/lFkX7oi7a2TwyI5S00n9Ws8M2NlmALbB19U/lddkQ7XqbBxwfvrXKRZnaVeH7nHva8q1OyzJ1lvh4GpmJQzt2IcNv2OexaJyxUw+xPKJKxMcYu15gecFLi4ikmH2dJQhE/l/qtXajmosC2u1oJCebl2tXCuvN3YFz9fqwERGBjN2ayte6h7tRXCuuMa0FDsNnLoiJnK9Yox0ZTostTX1ldWQsBjdkr5FOkFdCJOQs2F1wtOK1Zo0F1wze+IFiJGQ6m1IuUaDFxREunKGrBidpr/i4JyOS05zieKXf5ag6L/L9oqX6+NMHjs12VGyUlizJZ/WX8WNhYdETxKNyPUt0vLO0e7BEjkNdaOG6+yocr62w6K9NqxbWbMWFu+TU1EcHVDoXRaXtXavBAiDraE5c2xHCg7ZFgoh2ysDBkRl1IMTuS6u2jyhpEZ6SuIVs9QsCWe2r2S4Rub63LFZFnhmM8Cyqel6vl2H5gX8BsIHNy5J1alc7La2sQmHVUEo/wDL31ut84rFNf2vXl1g0tQCBvPRP9EbW2WMay2pTvqNaIfuQjLNptkgqtLK+qhi9hTmmdSqy0atWKw+DGN48tPUmyD1aCEleEssf5UtgyrDdu5kQGLRHF2oIIxIdpgCkWF1Edm+KvpdPi1v5hObepKizW3PiGW5TEXNk6xH6KF9oKbZswx+ystxa2OKnr7i8KnaIb6WodS17LOJ1tZWWOFTtjUeavXgC2oMnGxVVN60Vt1Fi0oc9SY2Gzl0azx/Ny1bTWF1k2uq0mNG9qYUnBnqQtDK6/OO4eELxbOmVk+SuyeTSuWtrrhSfzH1WbF2qaYYxVOtA3KFckABMOlr1pixXrklKSe6rrEpyPtlmyuuFVPzbyVAkMt7JKMl/wAi42yMwq8la7u27jM8zX3ErW7ctKGsNpVx7G+THJnnAVJYwepeZnGawBO7m3tCmupffCjicgyiMTWc4ZwbDRVnp9Mt2f5l6sR3Z8axI/UbiMs3X2Mpv+PYZtxjLNx1nKdgqzp3E9XbaweGRGVVTewfUjG4dmGV67LBJ0v2+mL42FeK1ipSZYyvq6wx8VHFyFxaoar7ORInecMRQpnbYujMZuK6QpgMlPgjCGVF9TtdSKSLV0PkZbq0/BIlGfxix7moBQq2vyXJRHGej0ft/MvUxeOrXs12BuDSddYSwqWuV4tuta3VKPkTr64CwuojsGLba1lBalTVImPu16gWnlZfS8C67bSFZa3GTMsZDh6q2FdKru1Y+K3IuncIiLW1c2M0ltKlP2VZQ3rh2zoINo/F+zj7EtcnjVdIS2PgPZ9mF1EykpGZEj2hWAxzOsFUAdR6cDpqfzLeqF9bYUiqH2nrTfFdh7ZQrawmsr2LIo+pvXD7Ln4MSUpPYrXYtWTmPvK6c8fSWyrEqNxK078v0n1wyuqWT8Zkrxa5PJSMD7dZygIjT2NsaycBkhhnJ4JSOBzIeBzmEMiWTxx3L2m0bK1ZcKr/AJls+Ip7C+VvNbQ+Vg62qMbVCkWNPUFmSYKDbWl2XVK3eay1iuzbVXi6/wCRYq0YCqtMzl7ZLWtIeRtZK0LMoCNvfGxmtqfLaNVIxsrYqQMSRJomobFeBqYgI6mUDC7b1D+9xLqSeWNWoaPsuTmayoQnYHDr5qkYxuulWv45zTr8uz/M9gPenP2mpddVF21sMjoRRXuurg57HSqOWFJAPy39ZnmcXZcqGOYzFj2IRgcm89ctcxuQBTla06lL9lZdHM5WZ4bE7Or12Wwm1iVk0y1Llo8RzkxxKm9I1ifOnc2hVWSEFkqDgZ6HZ27HJyTLhK5mbrztLEFa6l6WDvtvzMo5jX16+bG1WFCEmZVacFmwmqhCVy1tWimuDSTWWz+o6vTicrKTC974YSMSU19WwF/A5Ev8qyu+RXKcfz5AHvIrGMscdMBMzmvj442nxGv80TkrI5MJDFuYrJ5ma4+zJiTScDjGBIRkGPEWIVD3m8vR4/1/zOc2iSr3tLTB0z1ELt5jH/uLBmRL6la4r0l+PYqUt/yPGE7Z3iMyMtS1SrjL9ZcbDaE+BjsSKC1KtPTRAykz1lQ3DNH+mU8yH2LyhkXCDLFhj8rcY4CUDD7yERJRERlatzDC5IEcwaeIbTYqrhp4HKFI7Z6iuuur8030F9U0blKY/Y1lD/uuSntk62r4C+xBaeA+QuZmZwB7EICMWIiMqU22ohRTPhmM+fa6zMlMLOcoWEhV2mzhgREznhPiYkZwQKc04Amd84Yq54ywJlbL+1A0YLijPLJFtrg2sJZDkGUQkPK1kqoU/T1grKPzTe13O2hgQFiz6Sm8xRWr77MQopyY4n216CZi6/ObAYGzX57Qspxx9PZa4H2efbFB3KuqJx8iCjLsSAjjPleOGMJprgYiTGMaffFRElERGP69cj7TD44n+YmRl8y2PSccaz80fM/K3CXedCTew9M0V5XDJ+2HPJ+2s2I1F2twZj/OaWpDpYtNcLLPK8RkiZStqQRkXsMzGULa15fufIyI5yFswu3tCynPis6THExEzniPC7jn84vjv1EoCAFjmQUQuCXras2rGuiAR+abNvjdYP8AbUszUsWdwbF1led8UAAZqL8cx+8FwOTEcYASWQiMBjKsPe18gmZyiuF5ftlCAGSkEjGcZYmOUr7YlXbH9Vy0+814HjmImzaHrP3lMj0khjLTYZNGVqSSJz7jOArsHJLLV3wqD6ftfLV+ab98hs2M5jBWRZ+9RBuXwNq++zgz1KtVIw2oeGdekHM6DEWJADazvlfjtkv6YZSU1Z5mwJV4N0z7Lk4yvZWuu05YYgRZFecNMxGCkpz4+MCQnAOQmks7c7Za0AIEUAcrxpdyz0lHFb809Uf+VDZKCgkexZZn7ZCynCGRxe1eCDOTJQlLK9cAQ3r5eOchR4YEPsCSnKAQqdi3zCAScioR9msiIQMFOSYjjG9sSUCXkHCeMYRSUogevWJwL66VdpkxlSu41WOsjgr7BoFQlX5p6rR/qMWfSdbX+RD9OthTW8B5YL9oDJSKhHBnrNqycwpfbEq5xowEvZ2ymKxg+OSaI4w5LFM6x5ZwmlOREzgIOZOvIywOkgqTyEDngHJjiRWRZ4jjJM/aimCBtk0JxYd5EpWWiec7X809UsM7fhLF8eRfXxnMBF6xD7uyrzUDKVBsp+CU5c8iW4t3UQudMY0mTAzOAo8lMznWewIwVAKucL+q0RgY/jDdEZJSRC0OJaGG6Zwf8oIZySiMaXYgTJQV0F0zcZ5X1rDW8Pj2HFBZQd8e4hkOV+Z77/yf8YU8lXZYGD5ZjB8UtaxxiksVfLpO1UA2WHcsCiMgBjLHWIUnnBH7c4x2IIYzyDhPwjksFZzkAeMUXERJSKM8IY5cDkRM54Cw1kPupscS0YjTU4aV1qwrOmHDgzwWjfFih+Z+pCkNoRyWJquZhBIYTBjGH3muMdcZYiAIu0hI9ZYMYT80q67IepOSTYg+3IJksFQxn8Y6YgVLgYySgca3tlchiOw4ThjDOTlER48cUQIjJTFfGBIe1bYium7+rlPWNfmzoRTHjlPpFxc/mfqb/wAtqaahVNoIzYPSVLIiZyvTKcnV+QCCRMUlOQgcYoRFa5PACAzmZwmCOKmDPmMJgRhPz7zIw7iRbOT/ACCyLIr4SPtkDM5VgEKlpTlas2yYj4H5YKOPbVKKywB6BsrMWn8zEenbIptx+Z7pvyNopsgE2Mst8hKDtgcDIkM58hNNZFDGTMYToya1pkAZBnc8M2YIyWCjIWMZ4hPJqmtgjA+zGwOL/czJKIxruYQHYvauibNprl0K7IPtWo2rAFHUq4x1eMSGuvTTmzsXW5q1HMba1jFpVPVmvb56v5jfd8er9zPw24AiKfYe8ZJsznBWRZCMlH20pJBzbJnlmYnJniGH3IIgYkojCfGEclINPPIzCYc+wqLHiZnTNS4x8JVSql533eVvopb48SnmdldiqjFTIC1vMZXiSdr44ncWITV/jPSlzun8x9Ql/pQAQyoR+TY9W3xXA4KMHX+cRV0bhNEcY2SxR9J888E4smZnBWRYNfJRGcckCYjIjjJKIxhdjUECOGyByf3EtMRnUcZHjZP3kXMBYvnPnNjFkRvrVQGdvZWNHFK7CsiS6dyXVhtstOjZkdbZmrcWXcPzD1Hen6mu8jizsyMB55FjRKvapTFnaLEZWZl4Ocq6gmg3XiJCAj7POCyuMT7LsAvLj0mkZ6z8jJfOTMz7CRxEsKfaPtMOGcJ0RhT2lSo4lYzBRxOVygWnYiIMpM6moNo2a0VTb/uZp1dPazIlY9N3Pk0Py856i9BWXWqTq0KVHEYwumT/ACEhAy0YyLEwYbSoan3Q5l5YRyWREzgpLPBOTHEguTwUjGdBx/WCSuDEQEcdERmoED2VxcfMCBjWID/U+oVgMen1AZvIAsMHipRWL7mzrgNnXUlvRlSspD/npjLlo7D8VH76GxBA3dqThzS3Ph34/j8uuz/QBYhm6tB4Bhma6slYFA8XVDNqERhoOMAJKRUI5/GOMeB+5VgXAP8AEIm/2W0YGXjhOKfZbJDPPhtIsAiAl/4czx1TAOc60ymD1nfFIMl7ZTFZ4LmeceUjOKn+o/8A29TRi0Urrrh/QLWUK/ybMVK4htEDWt6C38rXfl3qa+xVsr9hmRIYThjK+yamX7N7s88ZqvG9owKx2z1lZ8p5JTPtCynPEeFzE4KZnPBGNDpOAiZzwDjB6F7QUjkkUxilkAiRSLv9zT0w8exuTdY5FiswdO4wIZGXUGpqr72WV7TNY2xdO2IjJSxTF5QcVeyW4WMWGk93pd0otfls/wAW5R5LiQmwFQjlGoRA7KgCGQkcJH7f4xYyQ8RGG2IjUJqMXdCsDO44T4wpkpTMCXlDBeHe54paqYE5MYyusrATPM2KS1CgB7XgEGatIHq0RA297EfD0UiZbqBi9FjyVKpBXtO2FRchul+SJ8xSllrXxJKYwzYcFwGkFQ1NxaAlyQqH/IioJSu13rNo2ItVPyzbWgqVLmy8xecsoX1KFu6jhthrWawlnY89VA3mi+1HkjF1bLoao0kIEWeEsMJD2Ug2jNcokllHtEc5AHE2GS52uufEmfvjb0GkbPUrDfKylbaoOsZbew4AyAiKSJbesMZ2zieBiSlDZrT8izYqxElJU2SFZMMsnypg9iKNM2VsAlMVtw8dyyVp3pG39vyz1L+9XcMVqmOzYayKqE+OIBRsh0FDB/kZCI84hKNt4ht2ztNhoYHduW0tSWVy8hG6OSOSyYmMX1gSOBxhdij75CSwhkZyVmIUq52HXK76zK+qE0eCRsuqiUaRayLbVhRYZEFraZAizv5As1uxGsldg0Wm32mSwJplrbA4Hbuvc9RtOmw/NbrVvrAJarajMFH5XvbhPdRcKLR7lEDae66VdUA5m2rgD2lYdVreSTqURV7Qspwhkcr2nV8CHbCYApz9wSyuS6+MMmF7ong2x4s11ULpWkeCy5nlra0xrXd/I/H1F4FBedDbh2yJSWmlhXGlYfde+ZIphGtg6wBJtu1zWOlrJsHZX8O83a96QEQGwpM9TUXabtNdFYdfbOsnaXBtn6Zs/I135VsHxWp1azbbY0owExxNOhZcGxrNqZEcz0YifPhnJ+1cxAmWQmLHePasfANiFi4+8zLrzFK5ziIA4jyPX4m6oFMqDPU9yam0NVciq2++H3ItFAlPaZmZyFFOEBDmvolcyxXND2UQXmoUH1De1R8eseH0+wcBeZuEyp1sisEZGQDJykPCy5CLeuQ0lMZZbYF55VrMtH6afNXZflXq18hU1+w+Iu5snWIWQREbNoY5puLX2PjsuOfa9v8ARQr2rmK3T5thbYErNJ+NsC7Z2mD0Ona+Mn+qoK74hxTyQxyQDAY6IgvdYEw7NZtYtbr0updfHbfU8lH08ceL1BERiGot1wf4bmx2UWULOQJs9jq0WWMcgq7j11f6eNgZy0/zHzPCAk2MlkxXo1rdHXv+Hc3JCL6rosV/ynd1Atnt1V0nTq+WNiNMF1UfIbcr1ULXEybpmCyomHM7JiXMgoyncXVpDWkoYMCVW9Fak2q0ELD9+ys/KdjvHC88hcYtZMME9Mra9dhWq/p7Pdrg6OhfB194fXYRtElUquYl+xeywz2p0VNR8bxX9hWWyrqLsIzc2V2HRcfFeZmcra9thCgX5b3Shbt32WJU5iZmeZz0jY8lT8p9VsYoAEimZ4yVnAZx9ziI/RrkIVXeU2bBDIyvjvcaLCu0zqZXkYfYtfOsvPxzRcqvTxICU+zNdH0zSFA3/UA9M0ltfxrTebrrp26/MrYUyU1Kx2W2qrajK9FR1baZrvzVMW1O7YJ3C2dg6/8AGK1DWV9cARsN9XXCKGymqoy7nETOTk11zUpKF9htf4lymA0dx+U+qB5rfKkaoz1OzabY95mJhlRqkYfj6/ecWKNXWkXW25qHIrsFTttZevxO1NlNVBg5ojHJbWUwflCB1bFheswMWKuxAdcMyM27bbX6ZpJZV0seG5tEw2lp7EOq7/j5nsOoaSNQmJsbioBVtZsFTX2DBbdI3PwokZ+k/wCj1tkatmzI2rUn4YntE2bTLMfPb4kn5FflG2r/ACaPUVT+hJwBMY68+1r01KnsgZsWNga6gs1zRrYm+qvr4pGaM2dhS6JgQZqgUT5/y9lHAZM8zWqts514Zb16m1Z+05q7MWK2yd4NpZ2qmVFmSy+BacvRpE37SgBLoPh9Xb81rtra+ergaoiq62Sru3q48Ctg9dfKSvlFZWaXPssevJieNLMzq/ygo5jbo+NbiJKbCCR7DCyhi+uUbc1CXDtjatLrUKQKNmBH7td412bdg9k3ZUAqITPDthYXI3KTKg60QK7uXxYt4aljQ972t8Fb06yIPfLhdjV2wfXszBWMAyCZU2QyMrFB17fFK73AlqsMQ4k3L2a1UTf2NAHKrXeyLZ9mgLbBvQxBLqVH65TTSxndpZz9hdHw/TxSWn/KfViOa4kQEkJe4PHWBdZrW2FEhuVbTKpIg71ptlNStX15ODNPar1k8M29rbVAqM0pLG5s3Tde5RKPQ9PI8oN2WIWLdQpT7d5HxrSdgtutSwlHeunc96FWbbr9E6mV+pVdrV+NYzVbCERuranKprY9tjUysNQfajuk8CG3TKinsVHW/Jr0i+BsN01DKUGUR+joXj0EddR+U7BPyKba5LsSkoxRTDLFpas1+vK3O3RXrxAlMAwlzreHtsF53Dqa66+au9XrU1r+p2L6Rr2NL4e1n/WXGgSmU/CGrzkPCqSFlkjcz2EZKTAgmpQru19Dmls7KocjT3ICPUJD44jmW1XpHU11fCbWGla5y60qGwvbH5aukwZ62uaKTYRO1NctAJMno8P6QbAjq/8Ax/5TOep6nSx3kMLocTH3LbyKNZU+a3YyFbIrd8eAhOnsqrOsXCvsXr6yknxBosrCslPzMup8DtCxSidB37sxxL2pmh+itRbYRqihWw3NWHV9Hbjr6hHhqNxILKeSo0mXYTXKnsSiCivMVHviCTU2ba4uVZvHpBhdu7WC0qhsIAdk2HXNVSG0exp/CYZyw/0QBTNSOK35Vsa/mTZWb2VtQBLcIi3xlGVnsrqrjzZsXu+U9epA7ERK9SMqFlt6bOLQsIangtXfSiopZbW7sK3xbGouKqiqu24Yu4w7MFhz2mP52Gu+Mn0/YiJ3Cet9Wxn4xCQSxhsnPpCyr6WZSd1MPr668Lg9QEPGvbYtlZ049KJ9q2yTPT6olqWOIi19eGoiZpWLDjsN/QM8TQYdiyuOA/KpzcLVVNt1tjEoTSzYWStLq0ecYRC2o8qli1tjbCBimOybNhYJahlvZAxfcvbWXop5HfY3G1QWdVs1g+KRxlEFutWVeB47AS1gzIy1zGn2LOpTGoADu7TXCS9TYh9XdjK5+oKaEt/dqqarCPinSeK3nl4jpY7aLYia7YzXgkkMn6Xatv8AO39KWdK/pGvPyPyy/XG1WIG1bTbL2Eh6oSDfkMpVRrhumw84oF1dfsdNWBWYtLlCQovsiwCWekBXk3EA46hOqN/fc2G3rDVfWtMrilBtHOf3CxeSxeHwROQ1OaSROhskfBthfBix8ibF+y2yH/uKNY69P/QPli+E3TrNuNPYLqqOvc+KriWzq7N+3No/1S2eNFX+Prvy3f0exeIIEq/kyK9rXY/Z2Gxra4MpO/o54u+cFVFlplho8SO1j5exbWfQxDpbY2KfBX8rMs2GWmbWkFWK/kgYr5NfDCQmrXOywhJDS8V6lRtFSsbe4ixWiZjI7lmo6/Ou0V2Q1djjL9XusLrIwNY2yvXkdFlk5etexJObS2Nov1dO8aMYGwP2/LmBDAupbO1hKVRcd84hrLHGD4h8REwG12Ddep2BqawhZhlJtYhgrBR0+F3FzGlNEks1PWZlpvaJohdLynnlPFVmvRRsfGs7yUtXWf4o8i8loYaz66Xkxs62YGrs/IvYSPyfMTcZrzPNa3sm6mHJrbYOt1wvs/r1XRjNVSBJ/l+9ofKREMbFEiqYdxRRRibpxTnNvVWFWsl6H/UJx0zdsEiqwD5gqGwrxWWr6jft1WUWU2hJvIQaTh6iryBlCw2uXgnPBOMX0gYkpYo1Trmg+g0Co3g2K5Gx/vUK3zH2tcdTE3FsRsT5YzZlK2xIf2NXWCyz6VDLywhYfl8xl6iuuxkeOIDyTVU4GWNmxB07ROusJLs2MCohq2Fwy7EZpELfOzrK8tb/AE7LjfkLmqXSP52y0dPYTkc8xZ5jwAY6UnKbD1q2FUTKm51zvEvLNfR+YPibq7fCrIX+9O26wb4bXarGGTC/UA9y8Tq7NIDCr/mOxrfIrWwZM6uyg6xuSoTZ8+14RxncMWXDq5+RW9gJupGzTK3afYmpWU+re7V7OvuJEYGWM6dWCCun7cMl8Z4z8eqcVexswFx1Gtq5YnszF6vtTqsKoxkHZTFkl4UtsuUo6771orTf10kdc1w1rzoiIj8y2VACbfUqclIdqwsrnF4MvWwcStejw36Z1FKMImGrmBjyMP5VKDbL7F6rXkKwml2zP5TZiRn31lwEwbOrPMeSUzgxyVzW+ENTe8Mb+FysWGIgBHmukq1rZXPkf2F+ODX4Hp1VEaFb8zYPcd18tNuq+IOFnMXphQrrOcFW1Yrqt2zsKoQta9lTX4Kr5rv+oVGoWBMcT2Jyp/qHXO9doOUdHAUHHUIwpVGMmJnKyvKxyPi5QsA821aSmXbCGDAFMahg+fcQkP7AxzKqCvi+ntV4J/NdrTi2k6y5y7RKujmZzX3AFDXJCK/+psHrXQNl9iBpAHDawRCuFnfYLVARAdqyy5MV2SMKLmysVNRKoJ5iZxEzgpMsGSWb9kqzREZLIr4ULiNA8Om5qLXhTJT+uvQltbU15gojj833qzqSd1tsUwEF1CcuisZSDsRtygdk/wCU6pSY5dibKS1vjbY2ev8AjZTbC2WwhGLtCGE/Ig2mvU2SEwQmZeMZFkxO5Y+S6hQZbxVGrVh+zqqii9FuvdR8aw97LBfrIuuai3btWEKhQ/m7lC5Vymyrar64SDYUWV1ZTt9Ak1HEkMYDmInYXRuLRWgssuYxUVu02KrkDTBbX2KxJfUeyvWcVxuFExMRzgoKcIVjgMMYKDnKtOtcpmTENdaOwr9YLM4WpjmajXhSR+c7yjNlba96tDJe7ITHIfFYOy18VwyjtFyuxVqsbM00YDqz1kZTMbOSqLKBwAVELfV7O27cMpMhKRxCm2mo1KFR5KdYbl3/AEKXsQbGFYd+tKiayskayqlfj87nN/NmrbWZHKlGZt1hktwuhgqGMFSyENcLJ+JrqxWadSyrwHynwMrFrn+eaflpTUqJx8B39lGQERWGZMTE9piIjmYjj9YDJlRFKM1WvZ5vzzcUou1OVhiEU7MnNmmTWm40rc2fo7sPVl0tVq6RRVI6zWmJUQ+RatbJtaV2H322hapvVU1q1c7La+nUGClKYfsqyYvWvluwB4j9URMyOvgq2h1xNvR/H576hGEYP9SDaS4L+oVQ9gpXe83LYftyiNiZYgXytNJZNakRtbZQQ5rHlPGKNiyK3dKDMyn2UP8AYpLUhdGZvShK0j+fW0BYRYSynZbYY7KuwXAWH23iarhusi5ZVqbrGL0zYwtcRKPSnhO+PjOvfVIKzXRrKyshYxj7SERfsDYfiOPLP3n9V6uaQ1FBtokKFK/+gNpTUZTYrjn1iAx25eWF5Xk2PtW2zFL+uZG7OcbtbJ4JxLbI1+K9uxXh120K2Wnsyf5xdKwzBDp+oBky2KPjxr6b7xUaoVEf9AzHOXBr0i2lys4M7T+iP5Qontr6dQ4uqhedRzcOq+LKdebLq9JFeNjZgF/pmeIrXjrmhDtvbq1grK/6D29KLtQddaIh01icLT2IyxWaj9CiNRjt7MYW3szjbb2+04JSMyxh4McR+iZ4xhczq6BXHU6q6qv+hbipW3uEYy5WXm02QWFIUTnV9MkICrXDGp7DbrVUoxCWPJWrCMVQqjmwKolSB/SZ9cmec0uqK4xSgUP/AEM5cNXtKx1LXtEyMhsrQZ9Wt4eytlhmRyMdiQ8UKm6HLti9kCMlP6DPjP5zS6XzYsBWP/RHqHXzbrlEiXusCYS9VaPPor8ZqbA4UTBRHMqr4X8+0RziqD3kOlGM1mkUko+3/RU56h1ZTkJLPBhx1nT2qy0+dWOvV15b2xHH8zrtUEDf8dav7EcRle4KspTsNhlKiutH/RkxznqHXkjCMp9oiZzxFngnOPZO0sqB11lifLhHM5XrtsHq/T4hIAID/wBHEMFFzQVXyXpp8SeotqyaFqMmhePG6y2oQpWCxetbMr0jTj6EHjrem0jFWomsH/77f//EADARAAICAgIBAwMDAwQDAQAAAAECABEDIRIxQRMiUBAyUSBgYQRCcRQjM4AwUoGR/9oACAEDAQE/Af8AvwzVqL7Tr9ms3GepZqM4UxGJ/wDJddxnAFzFl5k/PMCxl8dCKNbjPUR3Joj9dxsyL5i/1AbQhZjuHKKppsmYUr3fOudalsYBqF3PQgthuHQnJ/xFs9xmruHOvU4sTYMC/wAzI78q8RbyN1DxXUYsm4P90xQMY3HDXyExPzW/mzLYtuMBXcHIbucTdiNY6nvE3cY8ZzDaInprfU+2MjH3IZj5j7ox9IXOSPsxcb//ACe0Rvw0p+5i4jr5twToQ9bgo7EACxv8xRRowL4Max9sUt5+hcDuEI2oMJUijDTRs26I1Fx48vU4ldLGyA6buDGf7ovsntLclgNi/mjdwDcsLqedwL4M0I2xqCxuVu4xqf8AJ2IFW59vcdcg+yISfa4hWhSxmYaWActMIq8IzchYgx+Uia0fmWF6mhCb1AtzXU5WJ3uBYNfQT+YYQuWKvp9mEeRDkCe0z0R2pgHGE6nCzyWKPNTlZ+ZZtWIqHzDXcJsWJRu4FqAic9XCfMrdyvp0YRW4rcxc2NSr7gHHQlyuW17gHmP+JV6MXWj8xoQkkanHdwACFtQ9wLRigdfRutS5y3X0H4nUZeUGvoQfEr6P/MUVqO9dwb+XLAGpy1LJE4+65QqoDSw5PxKprEbkDqKKG5yHX0IgTjuZOVe2JYFGMTeh9LB19CYq1D+IwJOoDx18sYFC7lxtgGUbuY0YXygStRcQXcyZQguDICLhO6gxjlce61E5HuO1dTGzHuZH49RCSLIjZQpqAXuM34nWzNdwUdxQLua8TG/IfLEbucgTxg0KhyNcNioPU9T+IBXc9MMtGcRVTixaMwUWYmTkY+QJMWXnHbjFcnxDl/iKb7jnWoovxOX5nOzGIURSKuaqITEbkPlTqUL5TK7KdTkJkzcZymQcjUx+3U/1JM5e24WVtTSQurGEqghzfgTkQIHYxhY1FV4Q8JfyIp/iFxkOoxAEDa1FMVCG+VcWKi2BuIeQsx6WceU/qLrUxX209RRFVexHAYVFxAbj8TFRRuZM69THRF19GW4Eee5IFY9mc+MJb7hFYeZkbcFBdRWNwCvlnJuoKxLue3KLjWiamNmbRhE9FbuMNaiYT/dGWxQgxfmHIh9oiBTDl8CL6pNme/ozSdzkMm7lLj2YQmU2IFC9xXRtTgqzkpFCYr6+Yyp6gqKBgWDNy7EJCwMG6jHxBjuClFSwY5FRFS42UL1MeVmPUct4gx+WmRUeJiVZkxDIe5iwenMjPy6iIKuZAQZwWKK+ZYoTuDGLuEc27gXiNT02MVOInpNOAWauKoE4LH10IEY9zLj5auY8AUTNZ0pmDGQbMzZyhoTG5buZ2ZB7YjM3cPdfMswWHHyNx1J0ImOtxlcmIlbM5CE1DswKq7MbKW0JZQQBmmQkDisTEfMca9sx492Y2WjQgphuOKHti/b7oXC9QfM5hdSuI1Arn65OR6i4q2Y4vzFxKo3Mjr3FKheUGV2MZ+C7nAubmRuOhFVjEYcoUEzF/Ew3x90zFgdRV1803W4eT7BigqNwKx2Y/LxBi/McgmgYMQ7MzU2hFxqo3DkUz2qLgyl3qply8NCK3IWZyB0IuLe4cgU7mjHycZzHzbdbgx+RMnMmhGDBKHcTE39xjDVCJ/ThdmFlb23BiA7mRRk1cGNcYgrLOSrqHGCbmTS0JgU+Zu4+H3cjEAjKGi44oPzZFD2xQR90KFjHsDisGE+Y6cl4iJ/ThNmNb6EXGF2Y6F4i8BFxEtZjmKBMrMo9sQnjbQENEUiXQ3Fy+IPm2WtmG8pirUZK20d2YeyIjdtMpJ0JhTgNx2dm1CeKzES+45PiDCxa26hPE0J43MmXxFHHZmjuOAYEVNxTYv5vvUCcRqBHuzNGVM2WjUU0lwZCxoQkLDeTUZhiEw5Tk3GeuoqsW5NC58Sr2ZyDanEQb7mRb1FFCvmzk45KEPLxMz8RMBvZnqQqvZjMG0ImNccObk/ECFgs1k0RC64xqI/PcZ5iLNtoXM5ULM+7qVWzDdRevmym7jPUHuG4K6i4iG5Gf1CljoxE4jcIDGAKkLcnqWFhrJqoW46EUsY7EdROXmM/5iLyPKcrNTQiGx83czdRSx1Ma3uZM26iJfuMyBz1Mace4VHK7lKk5BjOXGcmJhsCDkYzERST3MxscVmNfSX3S7/xBr5spZuOwGolxnrQiYrNmEnoTY2YMhyQKBsxiCYCALnMmWQJbGWVG4HJMLATgDuOCW31EIGoPm8zEDUxI5bcZ6i5chaczBfmNZgxxqi8YXuJOZMUkDcL3CwXqMt7ufYIfesVePcBBFj5pjQuf6qzVTmAJ66k1C9dQcjM2NnOomKhGrqKqmFlif4hyRN9xnECDuMhJuJja7aeqrniJpBMuMuQRFATUHzORlGmgx412JyvxDiC9T3GM2W5wJ7hoCp6avqKFxiovEmFwsVw26jZAvc4i4zeBMTXOQZYqLi3BeSdCemxaD5nInI3F0KE9N/MJcCLkY6nAmABRPQtruUFlKTNLPaxlAQ4p9gmNizbnLdCKANwkSiBQmIHfKE6mK+zAb+XMVcl2Z/uXPdUxsfMI/mcdRcY/MoJDxaBQNxlDGKtGcchEo8J9xECU1xcZBnpLCrcv4jOF7jLeoFC6JmUMR7Yi8R8vk6qEEfbL1uYwe47LdT0l7hAOpXGEBoqgRhyirxjtRqBvEXLzub42I4ckFZRu56ZuACqntYcoSfEK33OQBqKSW+Xa/EHIdxQSbMJ3U4gQi9QIFjCxEWu4b8RFIjmhK5bnEXcCqsbJWhBlJW5k5MoKyjYMCkNF4+IcmtQKTsxxZgOtRTY+WI3co8rv6d/QAXCLicv7o3tgN7+nc5a1CGI5R7sGBN8oFC6mNr1MxYL7ZRajKAPKcgDBdwCWJyHyzLZv62bg90YXEf8xh5lhhFMq9SoBv6KwaZb8Qgkhpx4m4cgBqWWtYqWKMLhRASwsR9biipQ+WMOtwOHg6jD/wDIMgMK+YD4MHs0IT/cPpdbjHyJxPK4qcdwkdRXs1Mi2JwsWYX1YllticFU8zOW9QLUAhHy7EjqcQ/c2DZnrf8AsJ6an3CBiv3TJai17gbn7DF9up19AJcLclsQgtsTgAeUbJUvcC8O5zC6lcvaYKX2iKCBv6Nv5fKp+5e5zKC3hyAjc4EmzC3p+5pa5NmYsbrsmFa2IWH2tOQOjAoXqG/E4+6xFXjCwBqXviYqE6MLBRUVy+jOIIp5944iY1oWe/rQY/MZcoU0RPTRjfmEHGLgzE/8kGNcp5CI/iHkTyXqIzNuoNaMLgTTQACXzFQoXE41GfkLE9z7EOt3ucxk/wAzGnn6k1Fo9fMOgO4QE/zAH7ik5DTRmC6WMynRgxMg9pjb1PUPKqi7+6HXUtbucFO4aQXGq+Ynp75XG9u1M+73LEUd/oyFT7DFXiK+Zyf0/vuENcbIE1EG+UVQ590PuNqYAWaY+W+U5cZzvxOIhyAHiYov2+JxTGI2Ug14iYqNmIB0vX6GNC5iDHb/ADTryFTg6WYCXbYj8VFCc/b7pjxCrUzHobg5gbiXUJqF7lCFwp4wMx04iihCWLcYq8RX6NZD85nxltrOXAbg45m6jJXUb7K6gRuOzEHFNTm1e0QX2YXEtj1CPLQuxOpd+2ItDf6MgJFCInEfO5O6ikLOK5GuNjqMTVJMQeoLqF3OqiXW4bnqTbiBPJ/Q78eot+fniAYVExj8TIt+YgPkxS11PcpnFiauDQ3DlET/AB+ln4xV3f7AfFe4F4bh5N1EHEbMyN+IFvzKCierEN+P03Bjs2f2CRYqKhvc411OOtz01hKpPVibEZ+MQk7P1MF+f2G5IFic3ik1uHKBPV5GqlAT1linl+yevpQnJRGUZNTimKLsfT1B4/Y9SmjLYoz01/MChep6XJvd9COXcCgfskqDPTEozh/MC1/0T//EADERAAICAQMEAQIFBAIDAQAAAAECAAMRBBIhEyIxQVAyURAUIzNhBSBCYCRxMEOAUv/aAAgBAgEBPwH/AOqiMf6dp9OzjesuZXGT5/02us2HiOlaLurODBX1Bu9y8o3K+f8AyKpbxBUxOJbUEAI+erZaUDL5m02k2NLre7KRUyMx6V6e9f71Ut4i0O3qfk2+/Mr0y1c2iNWHfNXEGaRzL36xwPnaeGzPy4XJaWW7m7fE6AQjfD/xWx/iZkZx6nZHGDEXnMFG7LCL0+mc/VMmlO9fMqQV17lgtFKd4ldAP6mY9nUzWYVWtcrMWMQXHEd6jwJdWUbHzaruO0QKK6iv2m57X/gxKFJNbSy8BTU/qIS52+ZXT1Mr7nZ0tp8iZ3/UYAKzkGd2zcDDi4KqjmG05FVkNe98V+p1RqH2OPEtU8CqPcKe1oKD+5uh1LWDEYVLLqbdu9vm6G6Z3yus7z1Pc7dmz2JZc1wG0ciJU1il/cZV2C1PIl+oDMLE8zcDy0YDHEIKHmCvgGdzE2L6iXI6nqeYnU0i7vvFC7OPJhZ9OOeZVZUV32eZ02+pfEOoDDYOJbSgA7uYzWbcPCMH5kDMprUYB9x9R24X6hOk+pHUhRQOqnqW6pQQ9cbe+XxxE05Rwre4qJ31v5htzXsMXnzFYUtxzHDIoOfMKjUkCvjETUbiBZ6j1/8AvSU3q7brYaepm08CM7bc+ozC/trEUdBuY12T+p4lxVjlB8zS3TO+Dfd2iV1rSBaJbqVpbKe4wsZt/gNE0y1W7T4MG1A9Jlmp3KoHkR3LncZjHJjoVODE7uyVOEJzzCH0/j3MDUDC+BKruQtn0iOnWPUHAnXdeH8TqrqPr4UQjB3L4gtCjBEsUDwczZgfM00jcVsn5hVwV8iIXsOzwDKKVrY1vG1CdEp7Eu1LWAHHiWV2MQz+4mjHV6bSutNj1t5Ea4NSEPkRnL+Z5GYMWL9sSlycp7MYdJseo4Fy7zwILCh5jMto3N5+0esocNBZxtbxG/jxK8jkQn2IwJ7gPlwcHMw1jBm9yuutLSj+I2oGzZ7HiO9l+1jKdMosKNEZBSyfaW6pXpA9y7UszKw9RizHJiod23E2HOIvb3T6TLgf3PvOLa/sBK7DWZYN/PloDt5E3rjnz+KgQnI3Zi1qe3dGGDj5YeZh3XnxOgosCsYvSRmhvOwKPUzcbAx9waUm7Y0q0gJZW9QdM0nPkQ21tWAfIlt5sYNGDHuP4Ke3/qI5ftlRVG7pfyd33iNtHmN/E245hU43TBxnHEJ3d23iKRu6hXiVuq5ZlhrLJuA+WrIDcwlmHHiCkbhvPmU1J1Gri2IKSh8y3VBguPUt1bO4ceo9tjNF07FtpiaYsSPtFqzWX+0c/pgyvGYWAbiKozzLgM5WVAMMGWAA4UwUsVyZuAG3EqrVhljERre1fEPUJ6IMs6tYFX3l3UWsJiWC4VhTNRpjTz8stzBNgnRcL1DOkysOfMXTILNjRErdXz5jGvo8S25XCFfIlup/V3iDUEOXHuG0BcCKu6OoWKm7mXV7JXjHM2jOBG0wQctCSw2iUHpN3iWOHaWJWo/TPMr0vbvziU1Pa+QfEZbXtC5morsLKGaamlFTuMtr6Z+VXBXjzMsRtiJWatxg09rHgQac/T7iUM4JHqJXirqS2ntVvvG06qQIKl6uybCsVC/ibCBAC5iVKT3GWV1hu0wJn6eZTc2nPiXX9Q5MR9MF8SutLHx4mppWsdrTT0Mg4aaeuxnLAyypmtAZpqqq1TJ8y7UVGrHytJAcZmp6YYCuMzL2+ot9hXGYtwTNjfVNKx5juW/TXxCrYwTGZj5i5HMLFuIoYQktxKtMSM5lnBx+Gn1Rp4xLr95yZRXQ65Mt2hsIINCMZYxatz9OW6exE4aaWqzbkcRqm6wVjNTVWi/zLLN/y2j6ed1ktIufsEZimFxFZGt3Y4m6tGMSwKpXE63Ztm8ccR7hngRWxN5PAnRdOTGJ8ZgQe5VZQo5jsucqImlNq7icSxDUcRa7LfEZ7qxhpULXOUl7W+GMp/MFe2CqxrcHzNZUtS/z8xp7lqByOZ021Lbo1G04BipvMKYHMVfcZsTBMIIiAjmWO58xa8nmNpO3MXAmS30iJbagxGsZ4uq2IBiXXm2UalEQCam/qtmV60bYL337h5l1rWtlvmVssVNogsAT+TD2LMknML4m/JyZ1BFZs5hhJMyYrkjkwuPUTUKExiW3FzxNHQGXcZrAiDA8zT0CzzL9LWle4TS1ixsGPTUleSJUwRWb38yq5nUMRgIz5gZRGbd4m0xROZ3PK1SvuMtsW3wIWAlGkZu8y5trFYqlTgjmWb0H2gTPmKzVnKTrNYe8xQxb9OOth/ch+Z0+3ndActzCw/FNsL54EU4juzmIjHiFSTiNXWiyuvecifmGQYETnkyrUqj5ea24Om1Yp5wZuqVcLLiC+VmlurSv+ZqtT1m4+arUu20S1Uq7RCQTC4xgRMCGz7Ra2VN0Lk8CafC8vGZnbiBCIAWgwlO3M01aHueMm58Vx9LZUNzQ2ZgTegAHMKsvmIm6LorSMw/NKSDkQWD/ADibAvPmV43ZMtuBPaIka9n7YaXqGTC5bxKHFSkkcxd174moRaeFMTS2WLum4+JSWrbdNRqmcbZup6XjumhdWGJrL2dsepS+xt0u/qO5cIIxz82PPMwbPpE34E01CspseNb9pU+w7o9r3ttEs035dMkzus4UQN0uPcYhuY+pO3bNK3TbcRmauyx+SMCVJRs58zpdWzaktpfTHzGO7mGsWt+kJbp2Tk/Obt/EW7optEbOcmB8jAlOmRa97yxweFlJ6fdL7jaeZXetKYErxbbmyai+tU2IJpK6m7rDL7q1/bihbq91pjqps21+JVploPUYy6xtX21iGy2hemwmksdASgl17XmHg/NnCnIlbAuC/ianULZwsat0GSJvbGMzRrWibj5j4vuwsbS01JlpRpzef4l2nqoT+ZRpTcN7eJqaq6x2+ZRoQy7nM1GxOxImhTbl2hGX2IZ+UahdytDYznvlyrX3UmVDgkeoxyfm6tN1VBmFHE0m1W3NNZf1cIsH9OO3JMUO3asXSW1DqTFmpOBOi9CkgyrT2ajmWadtOmQ0q0jWje5mpqSpO1pRolZdzmagVrwkq0dW3cxjJvs2IcxC2lXFixLHsBrrEdl44wY3n5uvVMtewTS6PqrvaXr07NqTZYvfiW6xrBiaazpryJbq3uG0Sm56K/pjWXargRetVXj7RabtVy0anopy80+k6w3uZfXp6kxNLRUy7nM1fQVcV+ZTomwLFaam9z+m0WoJX1azzMNe2fct+rj5taHYZAlF7oNuZS6I+55qtYpXYk0ldSrubzNXqkYbElNlFSZHmXas2jYglJdE4SFrtV2jgSqqxVxuiadtQxJbiGimkcmU11WuSTxLDpqxNLQlxJYzVVpSv6bSip0/UYS9haRsigIm4cMIxLHJ+bq1q11BR5mkpFhLPNX0FXC+ZptEpXe81TVqNq+ZTp6UG5jL762HTQSnbUnYI+ptuOysSiuxE2mW1WWvs3RNJXSOTGSq27aDxOnp6hFqTUXdvAlujqRMyvT2W8rPzltQ6bCaeo2LuXzNQxc5IlibMZ+b0lHV5moqWpJRojYNzS1ERcZlOiTG6wy9qFXao5ml6SLn3LNcfprHM0wtC9wmoa/dsWU6LZyzTVKhYIpiaOmsd0vRLLAlUXQBOc8za9hx5lGqNA2MsAOstjBtJZgGV5J3nxLAc4+arTe22DTtWMq0q0z38kx6emnDTT6QWDe5l35etcTTdPbk+Y+tSvtUTTG3cXK+ZqdRcnH3lOltzvZprNyD6pT/AE8Y3OZrERCAh5lWhsA3ZwZdqLf22M0eorqGGl93XYKk2Ppjvn6mqeJbsQoZ9XMPzOmrZssvqL1dQdsGm6K8vKR1z3GMNNUMSpas5MbW1VjCiVM9lvU25mo1NiDlYlV153zUdetMlpTo7L+4y+pqlGGiUWN3CNrbQuDNIELbrJrumcbfMVXqYNiXXdfAAlb/AJZuRP3H/wC4zrjAh+ZqbHbBp0TuZ41iFsZ4gXSr/M219TPqHV1VDCrGZ733Yj6h6hnbiM1uqMezU0pzMW6k/eN+Y06fxGsew5MX+oKFxiJ/yreZq9OlS9sAxyZqNStte0SvKkNNRatr7hLBs2ssVSzS0Y7Y9bJ9XzCflwO+WGr/AAlLUqO4czUMHbsETULUv0Sy5728QXW0L9Msus1HErsu06fTLNRZdwZVfZplxiX6lrsZlV1CpOLbcLLdMaE3ZjWFhzOrT0f5m8y29XqA9yuveD/E3njMW7byg5lTBWy0vtNrZPy+nBLZHqPf1BhpTXYrbws1OoNvbKTZQM7Zbq3tlVltAziW6h7uJU9lHIEt1NlnBmnv6JziajVtdxNLp6nXc5lqAP2eIdM1fdC5Y4YypqguGmRK70VCCJ7lgKNtUwAAcwHE2k8yyrYoJ+XTHuKqucZxLLSvaGlVb/uJH1NlgwTK2KHcJZqntXbKLOk+6X6xrBt9ShkVsvNVfXYMIJptMbsmODWSk3GWX2WDDTT0o2TYYawGxKCtbd0ZlOcTtNefcZWBGZXSXbEtZB2pNKyVgu8uc2NuaN8sORiORjAg+0LMnbmCNqm2bMRDgy569uEEqUWHBMvrROEOYAT4iuy+DMc8x7qynTAlNfU7RGbHEB5BMvA3ZXxKQpPdAQOJu3DE5xOJmFW9zb8tTYFBVhM/htGMgwPsBXEUx6wFyDF54mCh5h4MqvNXj3C2YwG0HPP4HKyv+ZxjELZE2+59PMLYORK6XsMICnBmlVG5smov6p/iZPyynEUZ4i1PRyVyJYylspxBzwJ0ip5ELK3jicqdwhzZz7mP8T+AEAm7iM26YPmMuIhxN2DibeMTAHBnWYrsE28ZMJjMD4g+X0y1OuH8y4vQMBsiYB4ETS7huVo9jr2MYVz4lQV+Hj1dHvUxsnmeYODkxyCeIBAuDgwYAxN2RiKmZjiZ3eIVJnKdwhJJ3PHIJ4/Cp2Q7lhOTn5bTWKMq/idPqNhJTX0Sd6y16cdkCdU4WIj0nkZEstpPBE3Z8yqhrOVnQtoG4R7ns4MAgYf5Sx62HaJtzzMY5nYOcxVLGMgTnMAfOUhdlbul1gf6fxDPWmPR+Y09Ksm5TzLbrKj3QYtbmDTL5Qyy16u3MtBY7pUKsbbI60AcGFj5iaOxxkQC3TeRLNQ1gwRAu0xWCHuENlRGAsC4MwijuMDKe3EFbqPMdz4/FELnCzUbxhX+Yqs2QU2PyZuCfUJcyAZSJQ9o3RN9S7SsbUo4xiJ558RdJUf8peOj+28DPadp5g0tuPEOoensIj2tfwYq2MuMQWlO0rzOsbRjbBQx88S/s4Bz/ZTvXuWO5dtx+Z01rPXx5EfU7lxKqVYZJgqZR2GXamzwIi45dYbdOBgiXlM/pyrTG3nMOk6XcHn5i37xaLLBuj1PT3xdTa3GZ+X9kyy3Zwhlu/y/9ijJl7IBtT5qtyhyJQ9WORGNeJV1LOJXTZUc4n50ocES5zY+TK69N95qOj/65VS1x4n5HbyWjXOnaGldJt7naMiJyhjHmJ0lG4xm3HP9gGwc/Oae/aNj+ImkNo3g8Ta1K+YNVbYMSsbWJsGYuqq8Yjt1LPtPy1OMs0uWpf2zK6jZ5OI1NCDlswH0InSVe4cx/wD9Y4jHP9leByY7bj87U6rXlDzG011nM6j6cYYRtY1gwJSK/NnmW26fHiAKWx6nToT3mWEZ7ZWagO4ZMcFucYn0nmNYzcE/2ImYfnkYqeINVaZbYWbLwamsDtWXWbznE6enHLGW9NjlOIDUOWljBjwIiEHMsJPkw/2KuYX9D/QNPqumMES7UdbiIUXzLbA/CiVhf84zL6EByZtJOY2R7/txC6hcL/oIODHsTb2CI65741gz2jEFhnc0CGMSIFLRxjj8RzCft/oa48GdMQjnidMzZtXOZuJnTb3DlfxGPcP+i5/DeZ3GVWiocjmILNT/ANS0BWwIOYa2Hn/SFfTBfEBy3aIEsPhYxyeZv2rhfwWzZ4jWFv8ASadS1PiPr7HGIrAHJEbU5GAuJv8A/hP/xABCEAABAwIEBAQDBgMHAwQDAAABAAIRAyEQEjFBEyJRYQQjMnFCYIEUIDNSkaEwYrEkQENwcpLBNILhkKKy0VOT8P/aAAgBAQAGPwL/ANByXEAd1zeIaf8ATdW4h/7VanUV2VFdz2+7VyeIZ7Srf5KFz3BrRuUWeCbmP53aKHPfVefhCms4UR01KGfiPPcr/p2r8Ms/0lf2es5vZ91mfTzt6suvKrPb2Qb4tn/c1Z6Lw5vb+6eYZqbMGq8ltOmP1K/EY73app0fDhn5nNI/5TqPivDsL2m5YVnoH3B1HzxmqXOzRqVNUxT2YNAg9/l0ep1Ky0WR1O5++S5mV/5mouZ5tPqNVnouLXIN8UOG78w0UtMg/wBxNHw5nxG5/Ii55LnHUlClQbmcUHVorVf5tMHR8TQU5n52fO971T6WIvqEue7RCt40S7an0/hlwHDq/mCy1W22dsVyGae7CppnmGrTt/H4dH8d4t/L3RJMk6lNo0RLnLJT9R9TuuP/AGBMI+FpJ+dsrRmru0arzUrPKFSrzeI/+P8AFLajQ5p2K4nh5fS3G7UH0nFrhuEKdXlr/wDy/ivrVNGp9Wp6nKBclZnjz3+rt2xlVquxNlXq7AZfnUvN3mzR1RcZqVXlZ6nN4gi56dv7g7xHhW8urmDZSDBCFGuYrjQ/m/ifZ6Z8unr3OB8XVbyM9E7nr9zhMPm1bfTBhIh1TnPzo6pUMNaEajvT8LegQr1r1nafy/3L7R4dvln1DogW2IXDqnz2/wDu/hFzT5jrMV9VToM+I/omUqYhrRGL6tQw1qfWqb6DoFSpbE39kANvnOSvs9I+SzXuVKpVRuL/ANygiQs7PwXm3bsmvYYcNCs2lQeofwSR+GzlbgfEvHPU9Pt9zh0j5DD/ALjgfEPHNV09vnTh03Q5ytrg/wAM82dzN9/7m+lU9Lk6lUF9j1CbVbp8Q6hNqUzLHXH3+DTPm1Lewwp0RoTf2Qa3QWx+y0Hc59ZGwwZS+DV57INaIA+c3PeYa0SU6s7SbDoEXUGgO6ol2pTalMw9pkJlWnodun9zln4zLt79sPs1U+XU9PY/ePEdz7MGpT61TU/thU8S4Xfyt9sbXrO9I/5Rc4y43JTadIZnu0QY279XO6n50b4QHW71ZZG6popul41wh58h/q7d1IuD/c/tFMeXU9XY4DN+Kyzv/vHzHy/8jdUW0fJZ21UuMnvhA1VKl+RsYOq1dBt1Tq1Y8x26INaCXGwAWaoB9od6j07fOjqj9tuqdVqGXuMnA5LThmGA8P4g+Ts78qBBkf3J9F+jgn0qnqYYTanwGzvZeviP6MWVh4LOjdf1UnXDNkMd10UqnUGj2hyc95hrRJKn/Bb6B/zgPE1x5rvSPyj514NG1Nv7lS+oz2RGbnCOZwbF/dTUDSO65bn+UKQwNHQYQOel+Qry3w/8jtf7j51VrTrG6a/w4dIEFx3xsrsdHVFrgBUnUqWEFOY7bAMJl1I5Svs1F3lN9R6nBvivEDl/w2nfv86mmx+Wo/QqWva8djdRJkaqzSUFGHIxzvovTHuUXObYawuhUF3FZ0ev7Qx1N3a4RNGsx0d/4WapUY0dyrVDU/0BHgUQOhcjnrFo/KywUCXOUuZlHdRMqQqjXevVcuitYrnsVTq03gki8YP4D8ucZThxqw/s7f8A3K2nzo57tGiU99TSbeyljiFmqzlUeHgT1UVRrgT4meyiY9gppz9VkLuTtjIgq4Xl13iNjcLmNN/uIV/DU/8Acv8ApB/v/wDC/wCkH/7P/Ct4Zn+5clOkz91HGA9mrn8RVP8A3LRTnY0e6/FzH2X4ZKBBygqOK9NpvOu68y46LPRJaVzGCpLRKaRAdKM64y7loN9R69k1jBDRYD51b4Wk1xc67oU8OPcrzXZSoaZChctJ31UOAC4hLY98PZcrS49ldob7lfB+qzOZy9RhqubRWXmzHZDhVHErznR9UBQ5iipGnVfi3U55lXWRkH6LNWugZ1TXs2QbWbzrkOU9EQSE5oqObGsFTVOYjqg2pTaQeycwenUYVKXxNfPzq+s/4R+qM0ecolr4UuKhZsjXe6uxCGZVqrYEVC3Kf1XpeuWm4qGtDGHCOqBr1DJ2CsHT7oNktTSSC06FBSoWU7LmeBZQYhRSP1VtVouDWby7FAsIKgoZJnZRLR9Fmq1CCVmoEO7LiAc41B2QqHbBrT6avJ86tpMHlM36lAkKdUH1HMvsuI0xOwXllaaKbArI25Nl5rwxXrH9E4s8QLdVBUItVgtCg0vOUaKCxpWdrWtKJrGTh1IU1KcvKykFpO4K4odnpjXspROym8KadWeyIIUsNlD6QdG4TTkytaphNZWBaOq5QszRlqdeqdT8Sw036GMJGoVKr+YX9/nNz/i0b7qC6QULErRS5tiswOmENcQFBKkaqBV/UKC+PouYr2QTTWbmZuEOG6m3topz08qPG4f01VvRNkYUNuudjgg6lmahxYMdkC0AlZahgHYItlAnfCWPK5jMdVemJUhGQgHkB7VAglS9pyLNUqBvZF9PTGr4Vx/nb/z85iHDgtsEKmYR0VgJRLjdA5jA2wsgavir9IheoH3crC3ZGPTjFNsuOy0aPcqwafqoqtLcD1xl7JDt+iGWq0HunOc5jii4evthMonZcot0Ky8IsPZarKzTC0owPMi4K5eUpvF/VO5wWkYZHGJ3T936jClV6G/sgR84m/O+wVnGF3VzCzF6N1yA/RXaUJVtVlcsyjAOpnK4brma1y5aTV5rrDZBwwLLSVzVr+yltaY6rTCArppc3M0HRTRLYOyLqrAR0KJAhFXXKEA1o7ypp8j+yyeNo3/MEA0j9MHCu0G1pU+Hlj1wvEctX+qMel3MMGsJ8ylyn/j5wJRdVqOGTlAXJh2OMUXZUeK667qHK2AziW7q1I/VTReQ/oFI0UHdHGRYqXVJLdJUZWfouY4y3QWTszgVmptJjWFDnuyqxlSdVTpl2TNuo4zpXkvD4/VZa1OT3XPqrIU6hgFTSlyyel42K4Z9exWWo/Nl0wY4ny3cr/nB1Kn+If2wjdPzZieylrbK6tqoOqnouZEqArNXdHAzriCRKg0ch9kRWaJ/0r+yh2TunE4ZVdTRdCJe2/ZEMZHdTFzhDW3WZ4KvdXa9pUMDuKN4Wq5tFmoCSFkfy1Rr3WZvLVGhRa8yR1XVxWV4IOHDcfMpWPcfNxJMAKqQJvAR6KVOGZuowEarKrruoKthZDEinlt1KzvZy9RhdGNMCShIkLn5B0hFwa0BeUZCiFJ0WiFTLmUtqhhOzleC7qCoGF1xad29AuE4Q4bovYPM6rI8B8dU6o7UplSNDKFelq2+DKvw6O9kCDIPzbkBh1S30VsJ3UdFI3XNIPTCSUJULL0QcirfcsrIc7iPfG+mAY3dZQAXFEO2UKThovMdCyUyrw4dQtThyqwlcKtZp/ZZ6cCp1G64ZAMbFOfl5ipTWVGDMBcIvpeZ4d3qadk7J6dsD4Z556ent82tpt/wxdDKNVldclFpRhBxph0aLNUNzgR0QKlSPuZkJUjREIrL9w7nZQ4Q4IcxWXACcIY0krmpuaiRULfqoBJUnHT3Wdj+dZZkflKNQgAnpg5tT8Vcfwri8DULK85HbgpwpOBZtgyszVp/VMq0zLXCR81ue7QCU5x+K6ndZnHRSpRlZhrgVZQFdTKAKnC055RUhSfuW0wvdxwugQ+ak6YXXlGD2WVz+U9RhJwklB8AjcLP4eGvTmaOCk64NbUdlad1xPDPzR+qyeI5KibUokc+oGHMNcD4R55XXZ7/ADXU6uhv3O6LSgQirIWgrujKDy0OjYqQI7KUThOPFfUieic0OzQdcTOAUDbAvKJwbyc41lWUFQwE+yNoPdXuifDGYvB1U03FrlnqGXYirTyuHRCl4kHKP1CPiKL2T0VlyySnUK1qrbsJ/pgC0w4GQU1/xizh3+aqDOrpVkJQ6qHKQr4RgESrbrspWdrOVQdcbrK15AUFHqi+s8W+GU0eGPNvBQAwLnaYQsu+NvUiU7K1rp6rO4AeysuUkH7kU2lx6BRBy7tKMltN0WlXuF0TS0JlaiJtsnNIg4B/+G6zwg5pkH5p8O3sSjjZNa0aC/dX1V0XN0UBNY90NKZwtSLjGUKcCw9SLj8WBLAI7otqWcpU/dJ8V9J0RnIewUNwbUq2adFTdNnbYQ0ElTwXBn3Mtd5Y3qstOoKjeuFyg6mYcmt8SGg/mCLGuDm9VYqSn+HrNB6FE03HKUHNGUxfur4DwlY8vwH/AI+aaP8AoUNRbTbNZ1iU1jYkotH0XO7PWPwjZNe5sMNpxnDNhNFkqHCDgIUhQWOzIvdhnccjNlxA4Pbv9wAYS7RWTWuoguboUatUy46dsHcVtz8QRbRDiTuVJvgKgygHSVFVsLWFqoaEWeKo5mnfcI8KS3aVdWXZCr4Z0PGrCnM8QwutZcqcdYwndZKn4zNe/wA0Uj/KgynzVjqpOpVlZXVOn02wBG6j4hgV2RfmAR4JtH32y7KQLhcGjdu5wdlsOpXNUfmVRhM5cORjiFmDCeuMUWFy8xjm4WwysqQ3uhxH5o2wimJK52Fq5jK0wugHWZ1WZrszDo5WGBq0LhmqkYNq09Qm1Keh/b5n4o9TDhLtgid01qjfCUEGlvmC2b7kwoCYz8xhNYxrSdyVTqsAa82IC7oIFXx4TmnMNwstJvN+YqSZJTc/om6ytqMDOic3w/McGiuYYminUYxnYo0qb843OBdXGboFBYxoQ+zxn3LdMPLplyvSc1Gk4gt9lJXKpIsoOygJzM3KdlCvdB9KQDqszd8Yf+C/Xt3Uj5mr0xqW2UEKBhSLtJXJGmygJ0nK1qLJkdUA0qQg995Rq09jcIBCVmGoQztGbqrlZd9kHVxmf06J53AkY8rHH2CvjOU4w0klSKL/ANFleCD0OHlsc72VqZWWqCHd8OpWWnp0UGiETliVCzcn+5QZCuVKhjSSpKsEW1256TtQjwn+WdEN5V8Ps1Q8zfT7fM9cRZ1x9VKuVG6ndBZahgPUNcDjleLI02ek6qFmY23UoCsOXriHDULzQ5rkadFpa06k4NrVhmJ0CsAAvL2EEptNupVmy78xROXL3TnUhyplOYBUU2fVTUePZZyMrUJ0UcRjWqzs56BZ8sDQBcwshkLQd82q5nMd9EXUWwzYIAC6k5G/VFr3H9VzFWV1xKTrjos9S5K0RBHscGgdUMw5v64F4HLET8z0vEMGnKVCaKnpdZVGgzChqzC/ZXwyUhJWcw5u8YtzaTdDL6dlUa7U6DCKbCVL6dldGMAyGuA0lQXZW9G4BzDDgo5feFLzhyB09lDn1VLpUNBJ7KXQwd1y1GEog7LLSBK5uUK1a/siHHTooEypY23uspJj9V5hV0OOCWdlNKqPqnNJ0UKGhd1zGMGtfsgBrog2nN7mfmepT6hZK9miZCeGiADZZio6oP17Krk0zYVGk8zhZEDRH3VsIp1ICJqOzFBmxKaG7I9kYRawErzasf6UX0qmbLeDgMmnVeYXPKe9oyFo64Cp4i86NUMaB7IlxnNsoATXMc3OfUSVzVW/RFvh2FoPxFXTm8MOBVqJ/VQ2KY7Lqpao4I/VE2CuUftM5dlLAIUKAoCzizhuszw3N2wblKAhcertt808bLNOqCfqnuG6FNtyTom8UJ3Ddllc2qzBpyhAskEIms+cG8cCIupotyu2hX2VsJs73UPdy9BgwUyJ+Jc9RoRpUJynV2DQx4bA0K9Wc/yqPTT6YBpY10KGwz2UuJJxEqG6rzPSrUgfdEGm3PtC1Xm8x2VqbB9E5uVr6n8oWi4lR9ugXlvcD3TqZ1GGSmQDrdeY36gpzXNBlWXM5CdFFLQ9U1jRAHzS4D1t5mrum5ullJ1BwpsOhKyNaMvRZmjlcJAxY2o8NKy0nZ39l7oO8RzHoo4LVlZ6TcYclNx+inhOUO1UNBJUuhnuvxh+iyvgzoQstIIF0vO6swfoqbYHG3j7rXs9QX/TT9Cstqf0XmEk9V5bS5cjcv1QbXL798LBcSmHtb1C5yFLl5LbrmlhChwld0Ve6HD/AEXEeOd3zW59JhNJ/NbZCoDBGiAJVtEXfENF5sip/VB5XZF1Mg9k7iCH4NITWObDtysoaXOT6tT1IV6gzuOgTm9OikkZtgnPOpTHMgucJLsLnM78oRe/9OiyPlruvVWzOUUmCmP3W7nFcwDB3UGpP0Uar1ZWLkZfqVLiGhNFIWb8XVE1iJGjSrQAueoPYIACKbdEBXdDeqlrg9HiuAanZByTZWaiXiWHVZ21BP5Vorot8QBfQlT4c2OoTc4ljLlQNPmtzd0WOF8OL4i/RqNXw0wNWnFgGu6gJwp6Cx+7yMcfZQ2m4s6EIgRT9gpcZPfDy6jm+xXPVefqo3QzugIEU83+pE1KdMN9lko2a42Xltv+ZS4wO68k5n/thkFDiHqFLPD5B7LNWe53YqzUACAUS2rnjZQMOVwWR8tKuSVcprMjQOqdWYA1zem67LdGXOzpzKm2Ac6M77/NrPFN9B5XdsMiqufq8QBhytJ+i8txaoc+B2+66pU5svwqGiMGBkcQax915qkZtgVL6gH1UUBnP7LzHW6IOpNLf5tF5njI9k+r9pNTLeCslMSVNbzHfsoY0D2RvNTYIcV0Ncbq1VsLmqNlGn4ewOrsLFSSA0bpradwzdSBhym6y1KhI6IBql2iOUBzDsi9zYCGuRtz83PpVBLXBVKR1Y6FqoJJXNdG0NXFc0ZgoaJK83lleXUObuoIgiyGVpd7LNTBZ9VJJPsueo5cjS5fhx7r4f1WWoIcopNLlNd8dmr8PMe6ptoNiq7YIOqc1T+iJC5ii0GGpzajTJ3C8ulVd9FDfLHZWBJUvqNaOi5a5n2Tqb9QopsLip5W/VeaPqrk4cPNlqA/quZ1lU4RlmDSfTN1I5muTw3QFWQc71Pv831T+bmwug4tlm4Vs09IUHTonuJHER52/qi2ic7/AOiDCdbkrLSaAMCXkTsE7PZupCim0NHbCajwFcQ1ZabcoUuIARb4fmd+bZcQu59ZWjP0UF8DsFrKDq5yN6bq1OT1cszsrWhGo0QNFZXcA3eSooc7+uyzVDdxuUGUGiOqvCbSZrqVlpNkqS9k9F0KyvqOI98A6tUIedGhcxRFN7gOk4U2x3KAGnzfRdvEYCpWJvoAvIcQ7oU4OHOLKGAucrwCstbXAOoh2YdFz+HnvCgQz2UuJJ7rNTdlK1b+i/Ej2UNzPcg5zxTK5vEvcjxH1D3LkQDIH3M9cSNuys5x+iijT+rlNVxcuRkDuvxWIsq+oYA8N0ey1XM5SqjDAfr7qSrKN8AXm6so3TKZ0KfU+g+cA8C7Tg1k87bQs1RwAVvjcslMfXrg1lO+RB/iOZ35VygD2wHDiQOaPuNbMSdVlpiO/XCajg0I06EtZueqsFmqU7bSoc0ALlsz8xXM3iHuoaxo+iaKQGYeqEKrwH1T+y8zVZqro7Ivi7rAIS0Oqbk4NDbVZ2UNBJU5QO0rLUblcoNwrWQqeIkl2yD6Zmmf2VlqpvHVUuF681kG/OFem31FtlzVXZ1DvoQuYkoPZqF6GSoc+B0ClDjUzPZctJx90QIY3suUElTwo91mdTt2wBy5G9SoPi3rk8TUBRpPJfUQd4kmfyhBtIBgXmRkHVMHpozCAZGULnqD2Rb4cZR13WZ2GRjgFLySe6DlD6WZ3ULy6bWIuqElyFXV7t8KbB6264inXdlc3dClROYTJKsh0XCyjLlTnuEtpf1+cslQekxKADg582hZKf6rmHEd3Tg6m0CNYRjT7gq1TFPp1QYwBuBEzU2C+0P5nE27I5dU51ZwbPVFtDmd12VR/iJzu+JfiT7BeSwk/wAy8x30Xpgd0C6s5DmzNdoVFMW3PRevM5c5EJ2W4myD6xyDpur5llxyiHM6FZabWslS7md1XMFxmdYOEnRSBbDg26Zt0HfFUM/OVXJo03wdLZa7VcrHkrL6GdB91tPgGoBpC4v2V31C9eUdGrka55VqvC7K/jXfostZ2Y6zKn00+q9Gc9XIBtJkeyZkaBU+KE2rWEvOgOyPRc7oAWbQDQKmxrfcqaj2hGnRlrOvVU+L6cOdwn8oTn9dk0vBbKNSk8mNQcAVqgWenqm+GpGYu4jFr5AZCdebplNurjCYwWDRHzlkDvLe3NC5/T/VA8Fv1T3BoYQJkINbcleYA9/dO4jGgdVw6V0C/wAx/dQ0Qs1R306oj0gnMVlptgYQDnf0CbU8R6ZuoouAZ2Xm1RKy0Gx/MVJ1QbUp5o3leWxrFmqOLjhEEBXvhCjiOj3wpB+k4Op/4j9lqows4ge+BdTpucBgabXkMO2FKPh5vnPwz/dqmiw/RZKgv/MFFR/L0CbUImF5LJPdeY7l6BZ2X7K3hyobDPZS4lx7rOyW915b2kd0WeIe+ekqKTZXnVPo1RmdCyB2ZT6Kf5ipM1PdRwaceyqCh6JshU8T/sXIzl2hGn8ShtmjUrQALNADwbFWWqBBUcVS4yVxKhikP3TmsaA8CxCuMGt6mE1jbNaqrm2YTZWwrVzrOUfOdJ5EhtS6HDe0dii2QX7FZW6oPqjM5NFMQYuFxqhhm3dWYES7KGpzqIhqbUeA6ob32R/Kss5ndAs79/2TRRc3LHVc9VqI8M3/ALipcZJQvACu+T0CyUhkZ+6Y8tkAyvS+eiy0/Lb+6unU6hymZlevOejVLrNGjU4gcvVcoMr2XZaqi2mdrrKNcLoEahCnlync9cI3XH/xCdVR7yfnNlN0wX7LWWnQqES5stcIKy0qbp7ovfqVw2MLmDssrWtafZea8lQBKhgfl9kW1qj/AGw5lnY9vthlptLipc9jVmqODmdRhKcWXgYdlcY6KkGaQnf/AJCLDCyurFX1RDGl5CIdYjAQbrU4U/DfCCqbBoB851HkTk5k0ZcrBsi9xy0wo4c+5WWj0uOi41QSBoFLiGtQ4Ys3fqs1T09EOFTDQpqPE9N06pESmVYzPdf2Uv5W9SjS8McztM3RNbMSdUG0hbr1UuIaO6FKl6AZnqr2Y3VANZACdSoQXGxjZBo1KAyyVVdW/LhO6ustOo5reikkk9StUatNzs4E3xDGnWyawbalVS3QuU4cd7ub8qsvDNief50rN6twhl2nYqBDPZFxWWm6ymo4lBSAVl4roVzOEMqOaFzvc5QrLLTqEBeY8uWiOSObqozZR/KtUyoROUrNxPosjBlpf1QZTEuKL+IJHw4XUELONJX2dh5na9grrRAjYrIxmQnU4RKB2QpN0RqEA1XaLMfhaT86QU+pUyufmNjsnUxlc47DZDlOXquZstTmuYzMRYAJrBq4woDA527iiX5WhOLBAJ0QdUNuiBp0mj6INhvF2hANEkrM/wBR+FHNyBHdTE4EOtCjDvheyLmeopz32/5VgZUmyujw3ubPRdSpwMaK664aqQMyzVDPReId0aB861mutLiR+qdVqXDdleMoT+E9zaewU3KkWIUcVNdV855Grl5bQ09le6yU2tZ3Rc8yUHVrCLFSaoPsuHR5Wf1QaN01t53WxqbBFztSnPjkTphsBGUMIYP1Q4hsNAo+JZniy7K6stPco3tKuVIKZXfEP2wlpnC1mDVyc2k2P+fnXxBd+ayfxX5SdEecPPQJxiBMrsuZsGPUiBcLKyq4BElxlXUYBONLLy9UVqsvFMKTcrRMYXBmUbo0fD6buVlooOFgjUqjm27JtMepxnDRNLtiuH4YHm1OEIZvTKp06PoatFE2TWDVxhZQQ2P3VV7vzQPnWtwqbnD/AMLK8EHocZABHQrK50N6BaKMXGDlG6hrE5rTMKxIWiLfiw74QNMNLBEnRSpOEMus1QyVaFc4cysFfXG4wkariFxPuierz861QWwJseqNZ+WDayDKYkou4jSQNMJV0TiWPYSCZkLLQbwx13wfUd6WrPVNgnvAgE6IBoko1HhsDVXOFk4eJDj0hZWMyUx+6srLmw0WbZXVsLzgM2i0RzKGqRqsp9A9SyNEAfOtQDUlQbkovYJ2hFtNmSd0yn+YoClZO4xlsXUN0my6lXwsromg8t7Kary5Xss7fUjTzTmUBXvgBupOi6Ba4TurlZad1JwuUAzQI1LOrHT+Va3UaYTOFTiNJLuirPy5QHRHzq9k2gI5ZPfCyDtCNFzMY49VD3Q3oFKa/KbpjdzqE7iHQSB1UBoRuuyvhylSVkA5ihxGkSrWw5V5wfxOgRcVYK5Uzhey1V8LI5RYaplO3F1KkBQpwq/6h86u/wBIXB4XNEdlfbADDRXCFMZbfEi55klNDNV5j+Id3J2T0zZWWivheyLweZXdOXRWXXAjdXwuVA0V1qrXUld1cLh02y7ZF7zLii7IcnVd8JGqYAfU2T868bsBjncIbsi5jy3siHXOEbqBhIWQOgbwpOihtlqoCl4mVbRarsohWYV0Vl0UZ8OyvjYKygk4ZnCyc1h1H3KLcxyk6T86iiBygTg3PYTdNyemLKXEAd1HhxINvdM5+Z22GciAVYFGm4QcIIRhqlxVlrC9ahcyzYWVsLXKk4aq1kJVirlSp0QpilmLRAVyuJVPDZ+6hpzDqgQqNX8rpTXt0PzpU9grolclV7W+68x73e5Qcw3Wao4ud3V7JoMCF5l3dAnVCP8Awr3WgXdS5cow5UZ1WqsCrqy9anNKgLmOEhW+7DlqjXqjkBsnF7hCLsAUwjUWPzo+NwFcoEUnFq5hC1wnfCFJQgharlT3VodU/mRhyLWxC5lewWmHdSdcLlQ3RRutQrXV8Y3UBa4toZDm6rmUuORn9UxzXlwNrqeiqUj6dfnSp7BDxFeCT6QVaVUmJIsMLKXuyImjXzHo5FpHMFey3UrsrLXAudqtVquVdThqr64XKscLBPq1pLvhYtVlpNlPpvjMMIxI+Fu6jYIsb6GaFFqh/wAXzpWI0nKg03AWi1UnRBWIRc94Lz8ITqu7rq5XLcrNwXx7LKWFWYr2VlzFaLKAJKLaoiFYYW1XNhcqGq+Ip091wvDAF6Jfqd1LRDepRB1ClTuE7lzByyehnQLy28o3Tq0zuQmkJj+o+cqtX8rVOpKnhuj2Vzhyyr4WCuVqnuq+qOVWsF/MrodFZXK5VJK/MvQr4aIuECdgq/HEkthvvh4Z9Ijiu9SZTiMxT6U2aU/xFN+UNscBnH0WRv4pGnTC7Tl6qG4MATgNE5nxvsMHeHd6m3Hzk2l+dy5QArEwqnCiFpdcyj0909r9WmMNVAsMNHLSFc4albqAua6srold8fdXuVouUwpOqdTa4hjtQrhcsBZncx3lB725uxXDbGZ+3TCUHN9TSvLota7qszpe4rNwjAF0ypeN0Hdb/OIY24piFL889Fw6DeGz91LUCRopzZT0co8P5j/2Rc43K9SzVKmQI5Khc1WGEBSdcIKhhJepWisFfC0rXCV0VrqSpctFGAlWRJ3QdWdw29N1kaSR3Rwpu3dfCoWemUGOPmU+U+3zgSdk95HM4ypqN5eoUuVlocLFaoECwUElnaFFGXDqtFcqy6L1KML3Wi5U6ddlYJsIyAbKqKXplGlkbJ+JU2v3cqLmgA6KqXtBPdVGDQFcSLAapjah5SV/Zxy9FXdUMOZphQfVeHBzc0d15jsqL9NhiG1mE5dCEWUW5Gn9cGOnkdyu+cHD81lytRoN5nu/ZWlfnqbkrmDY9k/gwKa1XK1xHsoXXCAgrQrwFy4AKytbCFphLCQeyCibLjVXTHpaNypqOzFTSfkmxKDaDnOPxE9UKJeeGPhQrFhazqpK5SROuDUUXVPw2/ugw02AeyqcP0TbBrNt1l4LYRaz06+yYSednK75vZTovjKJKh9U5ey1CtdGA0+6h0BvQLROFQwdh1VoAQ+zxYcxG+FzhotVDsL2Wq1w5jC1KjGxV5jDnaWz1WVgRX2mvptKHh/D+mf1TaTmyTpCzVHhruiII0Ta5Ig7dEykIkqpRewPTzGQdFDQSVzsc33Qe0T1RlpLtgnVH6lFjvTV/r83uNRjXE9QnGlyt6KxXmFzihwnWOx2wJaw4S9zj9Vay6lZqxaanQowGN6QvUrKSuZaoZpyryHOc3+ZAlXMFVDS+ALumZZJi60C5d1BA55lMDtA9B24dZVBUu7ZOy9E0fCGxCZVNgFeoHHaBKdmYQzZFzR6jK4WcNhS0w5p1RfUMk7ojqg5kZz6k7w/qcf2UDVe6YCM1Q3JTcst3BVKs34h82l7yell5TMvutlFdhJ6heTSv1ci97iSVHiXQNl62D2T302w0q0qWscQoqNLT3VhhfCWq/3AYRe4QSqkiQ4RgwZecWcpaFmiE6k08pWiax75aNlmYSD2UuMkqDooUxZANElFtRhTx4anFMeo7rKBJQY0S5CnVfw+6c1j5jcIAaqS9ufoi19nNQ41KXjcIvd9AqnhnH+Zvza1scrOYqwlZnxSb+64jambsr6qabCQiHtynorq0KRdHypPug6roNhh5FNz03jCCRgGMsVa+F1yq5U43wDi05TusjDHdBjjObQhTVd5h6bI0n7G6lvKquYBzh1Qyel94TAG8sdE15iNJVEtILuyLKjSdxCNYNEnYoubDPZBrBmcV6QTrZDJ6lFak7OOidVNpw4lUmTpCpON2g69QgRofmypSDwGNMe6bUe3MAuRrnFS+zdgmOqjMwaheUCT0TqjvUV5hytTiarwcdFcI8F+WU51aryUxcnZWC3Cp1X2z6DAudr9y657Koak5W6J1LWCuHAyRom5jyusmCeabI0q5gagp9WnpsssQeqD6ZhybWflc4aAiy5nmOgUFcZ9a0fDdBrLkmyBIsNVU4wmBYJ7aTvToVluKxsSg9phw3Rc/wBRThVJsNAhUpE5NIKLXenUJmQWaEGn10+U/NdWqdgoZ9SiX1r+yIQcCGM6uTc1QOzdFa6zVKZA7rRXwlwlWCbnblBuMHNnXZAuKtomiJLWwB0Clyy5VA0TmSHRuF4prwM0SgehVN4iSbI5/Q7VOqs02UKSrknDmaQnQ7KG7rhP1WSJMaoh2wsEK7BB0KbGrbEJz6YiHTCHk5idWlcWi0UT/Ki5xlx1UNElB9UenZOr02jM36IPYSCvNMjZZQi2lqLo0KluJaO/zXTpj4zdOZw803WX0M6BXbdeWs1Vxc5EimHk9dl5jhlGww/xX1P0GLX1G5mjZWEuO3ROYdQYTXkTlMwjlAH9AnN1gwqwa3zHiM3RNJBDXaSg6tdg2RKAXKuX7gawS46LLVbCz1BL3b9FwXeqU6m4c+oVWn8QMqi/4k2o5wBA5katPYoU2MI6ypBUo5bLJWEFB7BzBubN1TahpMpx+VWsFEmDsoDS72TsrHAN17JppWq9e65/T6XKh4ig4Z9bKnVbo4T81UBUJhsmAmtoer4rrO/8LsmN8NPE3usmYN7lQysalbtogAYWXPnHUYc7wxguSjk07qBgRSE+If8Asi95UBOZTb5zj6k2s/R5t1Tc4OSboCkPLYIaMKQp3dEuw1wDGCXHZc45k60GLFNa/W4TnHVl1wfiYmlnqaEXkxUj0oPpepA1I7AYh1V7g52kJlGrpm/VPGUAtEthVGv+LRM4d8o1XBznh9FdOqsiB+6pio6xPN2VN/gnbaaqYFORDsu6mk8t9lJwfROtM/t81UXUnFuoKJyl3VQ1xjos5aQ3rhBsrGfufavFkH8rU5zGerYKHWITZMCdU2h4KXd+qZxHAl3RMNT0A3QZSbyD0osPqVd9uO7laMDnMNjFniGE5olwTZ3sqb22JsVwnuDXN6p9Sl+aQsr4A3hSxxBG6lxklZKevUoCp9CE3iDMXN1TqZ2wbTe7K9n7ocMzlESFwTHSd8BUD2gm4amsrjQ79UKoAa+f1RYWZ27JzjuZUATg2pSeXVfiam06jsgO6ayuJbP6hUn0rUa4y/NVMkcoKNLwoAB33QMTGxQ4h5Ro0aDEABNq1BlDtOuHLqgFmfBqn90+oGzNycH1K2oHKnVPTTFp6J9OZymFVqPPm7BP8QWnLNygqVOhEMbcjBpqRlda6qBnpmyfQqzmiGoEGCE3jEcv3W0iwaWIVek/1J86tuE1k87LJsa5b4h+YZzfKqjXjzGi0rigAPZr3QZWeGOZ13VR9L0zZBrnPfGgUOEFCqx8vjNCzvbIiE6qxuVhXJqs0ETcJnFg5bSqdM3DHZgd0x4+IT801KYVQPLs4MAD7slsprbk6AdEXVnzWPpAxYwu9RiSm0qV9oCd4ipDf5cGU6N63RVKzngEXg74U/DUSDOsIZ2kT1TneI9DGzCMaYmRdSncITlWV1rwVlptDXNFiMWj422IWelEi5TgyeI4RHRZmOLT2XHPNN+6qGoAco0KNWiIe28DdMcNrFU69KzijTFPK52pnAVeKASJhEmxNlSqO/FNvdGiCMv9MCykQIG6cyp6gqbHxDLDDsvDTrk+aSE+ntNiUABJTQ8jOfh6YdCp2TnNYHEiLqHGT16JzcrS9wgTqV5bHO9gtYK4viHCAh4fw34YuSmOFQlxKZNhN19n8Jzl2pTDUjm2GypipGXuvLuGiMGVM3nOdp2+42rTcTbmVWmdTcJlVurk2XDO31SqpGmY4Sxxaey4hY7L+bGm5umVM8QByVOV6zhwLI1TnUHRJRqlpdCYys36FF1NobUHTdMov5S2yOU2TWNzPdtdZarC0oFoA5fV0KzUnFp6o1KrrnfCE6jUE3lh6Lw5OsH+vzUyqBcG6zNMOUE+5RFNrXvO7llaNd0abzcYONKJNrrzn9yVl8OL6AJz31Aw6wcKnFMPKn0UWpgpknMN1mqkAAWlAURNNuhWVyqPqRyCbp7hoTgRRMs6rJWEiE+nsNE9tVwFQNiOqa9hhwTc4Ay9FbDJOUakoH1MO6p7tyrl9DrjDhVvw9j0TKdJ2a8yhRa4hrtUXeHdmPQpg3bYpviWWqMKmoCKnRE9SuIamXovN0FiUIe1zp5YRAcYP3c8ckxK8N7f8/NVSl+YJ1J2rVZNa4w3dZaBz90atYkM/cpjKI8zdSAVLDCdxajWwN0PD+FOedSncUkuj1YEPnPOnVOrV3ZKYsAixjszVU4zotaVk8KCRsix4hw1XiH1INQ2GEQeJOvZBzHZXDdGpVcC44gNEkqHggpkt5nD1LhVN7Sn03br7NVMEHlKoj4pUBZqlMgJrixri7WUzxNIRTmHDopCL6fpqXLVwaNNwnVAPBag1rYMepO8L4l2SDYoCi7MIuVDUJcCen3YMrw/+gfNYr0hc6whxWlsrUYNZRp5CBEp1bxBJbP6oaAHRoUlsKxunOq7iJQ8N4YQ12pUFgNruKdGk2Qk83RF+WQsirGq4NtuqjqDZn+iIKoUqY8wGXH7rqlOLbKnn9kXgeYxfZ3mD8Kov3hRVbmdsUT1unOzwBuVRFccs2KIcJCPhyYY7mpk/wBFUa7TKsh52bSuKWROiqMeIqRaUQ71bFcHxGrLBye9uifxCQG7BNLHyDp1Rc7U/dFiqQ6NHzXy+oLu2yz1qv6bJzWHM2bFS5pA6wiyk6xXErOzx1Qo+HZNV9vZcwD6h1JTm+Hb9Ag+tTdBCyNJAKgNH1Ry6LJVMEH9VUe45GBZJkahVeJ6joqr6Y05ivSF6FpGDKtN2Zh1T6Dt7hE0/iustVvmRCleY4u98GlryKkTKreGqWfMpzTrq09EGVCG1Rb3VITzgrgOqnhxfqp8O45uhTARDm8pC+0UrVqd/debmY7tuiRojVde9yuLTdynYovqG/3ZKZRYLEpo6fNjqrwcrvyoUPDjK11o3KEsz1d3FcKkBG68ytk7JzGc8HUIVK1M6QslBuSd91la0cT4nFBlplNqZZy3UUqOVx1K1OFQPYSHJznfp2USU9tP4k51O8a4BtckNdun0z8JTvD1Qc8QCgWmCFmqPLnLUrNBI6poqAEdCjU8O3K4agJo+NliqXiadntMKajnNf8AlhSAAjUrS9xPVOq0Z4akvj6pldnNPK8dUW0mPL3CFdqAyCYurCfD1duiLohuw+9Vbwszn2noqlYj0jL82vpO3CIFqlMrNVJKkkArh0d1ZozdU2hS5nA3KnOM3RZHtbmHxQnvJEhOe+IXEZTgd90WvEOCfUq3y6BMNJsHdcRjQexTONy5zFk0UycrhKqNZEVBBlVCwWYJOEuutIw5AhxWFsrLAsbhNq0fSbhAtbrsi+i7LdNa8tAHTBreGNNd0fD1D5b7scocQn0iM1IHl7IMpCwMqmzxALWOUFso04LqD7jshs1un34FlSafURmPzcK7fZyuuQXXHGVRmyj+VNcw+YfUvMssz06pQdlKYa7paDohGkWQZQuQIJQfLSD0TA+LlZnQs7WwBug6qb6Kk6mbOCdkflDhBWqsVdZKUZtVDxDmlCSLj9Cju3RwTBSMumfZWKtmKZxP3WgbU2IX2avaqy3unvL9L3WxXGdUaC64CfQqs5naFFj22WSqZITAzRu/8DhuaHZ9+ij5uLTum+GqcjO26mA0DquB4bmYLvcvSppkt9kH8zr7qZYOxX2Xw2Vz32JGyhwLj1lcLiu4R9KOl1GqlnqWWq5xy7FZeWA3mVhKaKkkNsEys2oc5N2rVap9ZtwzUJtQabqjWpuBJsok4aSs/DIYd4T2MMHVGrSMVG3QY6ON/VB7/wARZDUmVyA+0LhOtUp2IKOz23aeijxLeYbgJ9RjYaf4DmPIadpTqkX2+cM7TlqU7yFzvc5OgGHLnZJ7KoTytboF6gg4fiZo90ypkgt6q9kDUPK3ZZeHwz1BRE6JvEOR7Rfun5TlBuhJzMO4UblESomQqtRsAM2wdwxINiCtVqpUC5Kio0tPdNDosMpCz+Gu3/8ArKXAjsnOAgE2WQui0koVqTs7Wme6bUnXZMrUOR436rK6AeoQJZ6rj+A7ielo0TKdBxyk37JrG6C3zj5XK12i57BEt0U0CJ3nRcN/h+f3XE8VoByjYK5gpgac7ndFn4Z9lGU5u6q1KrQ49CppNydVnZKDXElZ2lXuqNWhlGYaDGxxhoLimP3aV2Ojuiew6gwUOVWTnvqZYsmVDzM6oPa6WotYbaoNj9EOIwtnqpd9+AuJSfBQr12tFR2kdPnItHr+FFryczdkxhyte20FS57APdP4Y5GjXCxsmvOo3QcgKfqi8LPSg9QpeMsdExwO106n00Rb4qe0LLTEybBFlWWkbI6Stl1wz5Tk0lZ45DYoVWw3rG68t9uiLs2Zx1wFVtTnImIR4hRPrbqvK5VJl9Qpj6giDup0aNB/A+0VnZKP9UW085a3VAD5z40a6rJw2gdVAErNTELz2fsmtoNLG9SgHDP3RqeFqvDN2yg6b91OYIhiD2DlWesZk3QPhQQUyoI5U17QBZX+4+j4gTRenCkfLmy1VygOqzUqmfqFwfEWb8JVOo1zc2lllD3Bp2lcrSUHuHZBjRyj+AOKYYuGwtcwiIXDbckyT86EFFjzLfhIGqh9u6sJHZc3q6I1Gt5eqyVAHNGiNPRp1UcNrzvK+0UBlG7U2o3ZOzv1F2lZaTcx2CyVWFpXDGqNNwVSnW/F1YcNZWgWy5RGAbKGdvsVw6hynad0XeIr5h+QFcPw1EMaPi3UhpIXDqnldomsaPM/g5HAOLr5kfEVvXo0fO0fG24UObdcWjUdl3ar3X2evytmQ5TxWu9lw2WlTSqDMjQrGANkc4BJUtCDmoS6XDRBzLEJpe27RFlIbZXFkW03Zmqa7XOHQKWU+GOisrNQIs4JzKrSKu3urKSVqSn0DGaZ902rT5ST6VLjJ/gFzvi0XCDYYLmfnj7TRY1zPiHRFtQjL0C5gFo1cuq4tJrrfEFFeiZ6hB7aeUAQszaoa7ZpWSrIWTxBsRZZ6d6f9Fzel1imutldpCO4XKFYEu7LM4Bg7lRmzOVgg5uy4mQMtFlI5WD4l5lQE/zFEeHYHn2snNrMph24hA0HHLq0oGqZP8DuhShrm7mNFA+eH03+lwgp1LobFS6qXey4jassw4bzyr1BaoP4bsia1lOHDdXcZ7Lgu9Khp/VA1WnLsgys4tad06n6o3TmU2tFSfWuc1H+yhwgqyvZayVDXuHYFSQ4+6HDGWq3VFnpc0pjXNaI6b/wHZGl2W6Aa0yUBrUOp+ehUp/iN/oi5j+XoCvOqk9lqodRb9FxabuTocBT8TYi07FCpR8TTpjcKeOXnsE7PU4Z2kLVPoV2Z5EAq4lNPiKoaSJgrJSDqr+gEItoMFL+qLnGXHdWWSncqfEPzHpsv8JvsjV8LleND2Wek6CjVqan+AGMFyso+p6rO8ew+fMpfNF12L8N59lDmcMdXKadQSuFWLpGxV7r0gLmOUdUHVK2aNpXE8M4Nd2VxCbRr0wH6ZwjTYwuj4tk1njC3O3RwUh9TMN5TnFxJOMszT2Wj49ldEAmDr/BDWiSUWZ28b4ro1/EVC8Tyg/PuX/EbdpWWp4upI2Y1EcarP8AMiKb3ZNlnqOlyimHOQisP/pf2jxdl5fieI7pCFTwzg7qEQ5sO7prXEdYO6yHw0dLrhudwvy2RZVmVmzRVB9PVZKYuvOJef2VmMYvXmPRqz5Q3t/BgaqJLaushF9YS2kf3+f2vFJuR+pjdeWG/RQ/91yNWWlThvcLnrZB/Kga9d7ukqyc7wz4c3aU1/ja3PGjQgQwkjqUHViwdMyjw7czusWWau8norBTSLmu7K9SrC53uPucZ/gcV7g5/bZODGuYwfEoptA+f30qg5XBPpGQ5p2TRVIcGqKfg3D/AEhRT8KWj+Yrhv5X6xMINr5p7ry2W6qTWDT2WV1aTs6Fy15919l8ewVGDQjUI5Jy7SiyswGhs7cFenOerlZjf0XmPb7IvYwMbgM4zN6fwKbiQWP3CtIp/wBUGMAAH+QI8S5vPTH7KadFn6Ijhz7WXIGsWd5JPUrnqFxTWFjXBq/A/dfhN/VRmDfZZqsv6oO8M8mfhOoWWk4gdE17a4LT2uFz1XH6rvhy0nIg6/eDWiSVTBqTUPqaNk2m2eH+wTabNv8AIOX5WNOiy0WS780Yan7l0KdMXKmuS89AuSkxelv6IsAa6r/LtgKYsuVvN+YrIxwzHpt966zMa0+6zZQBuQmspgCP8hHU7Z9WlEcPS11csCtkP1XmsI+4H0yQ4bq+U/RatH0XPVcRjLTBUF7j9f4AEHLN1kpiP8hs4jhnXsVd7f1XNWauFRby7kptNnqchxiXu/ZctFn6KGBoHsnceO2GWk0uK/tFYDs1SKeb3Rbw2F+wCn7vdXWaoCKI/dBrGhoHT/IctcJBTmOmNsZaYK/Fn3Xqb+i/F/RS9xJ7qAsui9JKytIY3o1X+7bAVvFAhmzeqysED/IkPpjzGKDr9zKxpcey9Ib7lXfTVix31RB1ChaSo+5ywG91z1r9AFxakuOwO3+Rhr0Wz1AV7LVRKDDDKm5O6/FZ+q5qrfoi2gMo/McG1PEXcbhqJaOc2GOqM0g76rygKNH8wCtLnnVzv8jvtFASz4uy1wstPuBocCB1CBrGVphlosLihU8Ycx/IsrAAO3+R8G4RdTmk7+XRctWmR3UClI/lX/T1f9q5fDvHupdRdHZfhPH0X4TyfZeYMg7C6IZT5vzPcvPe57u2iDaTAP8A19//xAAsEAEAAgICAgEDBAIDAQEBAAABABEhMUFRYXEQYIGRobHB0SDwMHDhQPGQ/9oACAEBAAE/If8A+DigA5VT9zJ+2XH7VC7H4jjC+0Tr2T/Ep7K6VH8MEWhPEP8ApMiwWpQQFRY/iHMCKjH9ELuucIWyi3pftD/0GB48ymZjxhAuC5dSFEgeWPwxFBP98kIoXP8A8iruheyi88rP1tfpNz6H/E8a50+opMKbD7DcuFaaxk+uLh2yDOjOd/8AozInrPwEqSXt9j/kyhBfE357lCAPS9kqhWzh8JPzTg/6gcgrEbH/AOE4zegefMUKdqtYzP8ACPLCR0sox9EwAURhNWHuWm4avZn+/re1M1Db59RWjYbroCckvbXt2yhQAH/CkECXh37Jb3bT+5Dee8B9dRLT82g/5VqVqHuKQ0Jdo2sfy6sceYWAcz7f9fN2PENJn4pX8/W1fht2Dyy4OsHb/wCSsdi748D+4f8AJtPIFy6Pc2f2E1ZWhR2X49P6/wCXXJXXb1ELtb9HBM4C1QHfUMRJ2unyuFozK9sxy3iJw5Pu7+tahvYafc5ur0SrR4I8Ur/mCp/tQizx4hl2UJsgPAZP95/42VFxdf8AXEO5QEtR+5+yV8Mt6gp8c2aSj78Mdfp9aZouLLBwY/2MwuQVjgf3/wDCOO4aosx8+/UcpVYnEoTAfh3/AMVLGqe+/tMq0q2vM3U5HpyzBgYfNbZWswpOP4whJvMZwNwWABQfWdyKDmc5zX/eiCoGzMVT+dz/APEbATCOmb2M98PHfYcShtU63s8f8ABVAIy/jf3fvNFzombcf+4a+EU5hXzW/c+P2xt/9/WbCw8DG5uhZyYRHqB+mG8iD/8AEIeDjY9xOwM/gEmVvWIQ8thD/G4CF2u+X+vjtWHobhiUYDx8XLnGc77Xua9SqjR8T+7CsCoDg+sxuWB1LqtX6ZBoAbFssnaXcocEnma0nPZyf/GDFzlZhnnD11ORFk/75mn+C1Hgmtoh4wENDg+OxAPDf6/tAr4X44P8z1E1NsbWK9VQJlwf9RxDB9ZLRcLBen1wTi/ySouUCO3PEzBG25q3ODFgFic//E6lfn9U/wBczkRR2PUQzv3718sTeLIoXUTFv9/EUsZtVazL5hByMQg6wuuWs/DbdHJcEsAaeB6I8NaC1ZZ8Hsr0gV9ZtPgY/YgfoRfp/E5QCmPJsgFL7mMo6aU1+19QwyZE5/8AiN3WvrzDmq48+Z4DHBcLRY149y7CvLl7htXYzbtlY1KXXrd4XLxRgORmEaoAey4FFhHBKvUw/wArzHU17Gf/AEv60WOKV0rBXiO2YnOoEIBo2gtRm+E0j0SASMqFhw2Rwy7amvTxCQtPAJZ/zXLIcgg25HqB9VUrwxLr1AAjFHEva3ghR8tRuDnSqq4MlKnZOaFDriWtxMX4vRPcFYc3+oPrXFB66CehggxTaFzLeZC5UnWGAe58O0x4ihovrJCguSyVlL7BgdWzsfswcEzViHMDQZH2gEsl/wCN/FInG+TIwfmGpSTuXf6SwGlMAuLvu/C7KGRWYA1cRnA2BfUqIvkeJsGvklParnuVoNFaZzc8QjePhrGJgef9QQCA1X1okdXE3pUePCWorw1DbeytsDYvgWlWnld/AkrrWIgBCoohPTBeOuOUXRhlkr1BGwvDAvLFCs0T9CDEXr+FOUDw/wCofGSGRV9v+pXvM5lxkOklhkN5Esr27Y1Im7y/ECF+JhDnDuUuBZWyOwQ8sAZWqlvUp0jgccWykr5NM1HMNQ5g1K5JhcVpnEuWGVeTxQWB6HB9a3Bk/qwa7HRMLUDmuIk8glHW/U2ZO8JYme5aBtrYlGd8kzpHylM6mJYochpcsbY2ty17ZRylghblEmPA7T3MsSofJZpcGexC5qUaPEA1d0XMKbxqJ2ONItpP3msM7j9OzidElk24qzhlaYML3G2RzaWQVYZZZlQYKCYvcwd0vBJnRyXqEuR+yJ/5D6zZp8sDtwS4mOS4U5aWwN8xQWiWGZKrhEq7x4JSnrhVzC3NnZGbVMSxywJZr1LYLDuBPyTUS4jtZX4zO6liAL0wawRBNb2REyYIRAzNGl1LCriAIwkyGjzCaadPMCsa2iajb3DmZJCOjqBPDFEcDmCaCyki8rfJlL+BxXPuUlR29xWuR7Cj3Bj9pfMtZzPfEPrPScmWb/61FarO5QKGWmW0U65qLavdYmZt7IKAntAQe41HzYoEtngtsFf4sFsIcainPsi9DiUMLHU2A+iJb/HOpIHiXpfcAvy5EC8XiCkQubAohD3HOBjIHsobbiyssQr2Lwbtok9gnRIcTjBczOgMuYdkZ+soIVDzqDa2sRBur/LK5h0P0MoeTwIKYNncZGBLIIUX+0+s7X54u4Wd4Z7gZQvglitRjOINgBY3NsXsQLzfMtIOaGZeiEkQaSPapnZAWe3Qgctv95nyKGMaSIsNwT2tItFcpTVkRaciqz7HUJwEZCp4q5iObyVcsU/iUVlheEQv7cq83hmUFR2W2lsAhywuMN44m0Dom0UjuUYCsrTHXUCK1I8zGjal7m9X1Keic9y3y4a5mBh+88zoR+HhDX1i6i8/SvPLL9NqyzLNdeJQ+vkIctJLAZGJe9Zi4PhgkWrBzfuUzMLVnqE9bMkUxrqWPaAl2fDgDfo49pJwy3tg0H0+MhcFB4HcVZnWsuROixg7BtF6jBg8Rq1rLwTfOtgukeVZNyaIKO1gBkuHWo2R+Kv/AIUQyfRKvcL06lvUxUzqxnFysI9fKEVoFnmJlIxbRX7tw85EsfrFFOFm/cvM26uVtK1gjTTuPtXsDcp4JHM30uC2g9kFY/mXQVPTk1CoN6ZRjj4SroCFV5txLbRiRk0DRK84O/HwVyNVwgH28IAVaEq1GOYgI6mLKXcqk2sGtbq5J4XEKqB0RgbYRrlUNEcMFabhIbK7gLAmAzcoleBjLR+REhW7DBIG2BFVytNzeHJWoRMdpdTj+v8A3D4GxjLOTl+P2+sBQ0QVRcWvc8R6ZVdm5Y33RSDawWDuLMt4uBex89zJfawOtOZfd33EFK1GigOByQuAeeka7AwkOGLjIMxqW1V4nqAkQ5JdogNouKuOquiBzM1d/FCQTJloadTCk+xhhYcLqM0RQhlUPgFT0jZU/tl8K0EqEVJxWCRnuNeIQzWI5M5Ixr+L3FTeZgieAyGxgGkeD8VoH+xw/aVBGx5+rwbCcAoZiu4RmKdGkxIDiE0cTGFRQ1nieVZSkoX5jpOZyglhY1CrRRiweJnjmADAFfF3uBQAddzib1gpFRbXFlB+780F+iBsbWOaB2cMFjLhChu7SwxCcfFgIZbjV2SgOrjmEBQOrJdoXGKogyoVFZMFbZeIZXTDiPB3uLlvBU8ooDLcBPD234p+1T6H6uJsC1YVwZHgxKl2lzFO5mbORn+1XN+B5IgaCPK7jGNQyplzA/ZoFumzqYTklleDAwFV8qzbwo0wu0v4rXhfxULVXiEOtZQagcncob0c7RIJdEO7X/SXuSDhPiUMA8TGo1SM5ZIxRZLLWpM5ijVSmIWsqe0NZu8mY3Npud+tTmGukO5C5B7QhCWLLmZZuF1yfHMjj7UMsCxOT6tK69N90sXwnlg1os7osOrYgNFRdjMXNy9gUXaEylrW4FJbiM4a1FLU25+TVFhuCjaR8TI2exg3nUd41ChjSVvWoc5WwTxaK4fVKpiLfEp5mszaxgAYCNAg6CzdalbZInF+SKrluUwKy5cDqPunY9pp8rNE3Qh1ykpQVtiXtzD8miGaxIqjc7v18Zoju/P/AJg39VsT8TIHljmZaJqyXc8qMRnSjZ1PfcQ3HzHUCnhmS7UNHOMoB9wS98SmKD5rrUADRYH6NKuzKoahnZ6+MUrfPxTxNAjNm4dRQV/eMEbYjS7OohbTFAWzwFIi6j7SGwuapcuLptlaxHxToL6l3EiRMcPnpj3E+WcR5fgfhDJnZObAndSlpStNlrgXT9oZn8UsckCBbB9VvpTky5m7MWpVCoFt0oPEs1GwLIOwrEFWASl7MMLU1CoCgnYZiKhTOHupX3EBrMkwPU923io4XGDAznJ8my9TNkJCKMxC9m3fxXj/ADNa4B6mV0k2/BuYhQcxnOCuz4eBbxBgH2mOV9RhdUnUvd4f7JErmZlei/Xwk5dI4hdm+ADDYV0xPfK3z3AtAzAhQCyp5lI4+f8AImn1VfDaH5/8mHig+ErDDth22Bmpdxc5rUQylK4zL3DLzlHICK17zoYVYN6cTTe5xsSJZsdyzBXzdUbUcPcIOFVOfnA96x8FMyo8aJ0an2kZaRmEqoGWyxaDjiLzEtBehcQz6LUEOUUMT2kq8HUdWgq5aa+Fzdwck0QpaQ03Sxtm1QlXg1DSWMgZifKIORNT9qpvqpS3IvxL14ShxLji6QamdjzEheo1ZKF9wM+SAnxKcJeYmiGEvi1EZcy265YLSxECDCMr4GK4Y9M+wY6wa1w1AThVqZXxnjYVFz3ll09Q3gO4rSaltmOpUHbcybPjFdrmflxWUxm/KWv9VUM7VMsPaBqO/nk0MFuQ06i4d6MsDEeOYd4U6moS5hiHhew9MZ2TkZ5iE/aHcDwIROT6oZf0JHIOYWu2e5WoFIERdoAnguM9c0AGEP3IT1zmY5mBMXQuvjm4mx2o5VL1Wq18wJEvMx7ulQIqOIxjZGxK+DF/FgS61C2FfmTih0c8K5Fv18MFujlIh0HHI+Dr1wEBcEZggpVx+Aiyady5slg+KF0eJWftMD5c8EAWtHklUXPMKwxKyhzz31cXXNcTRHnmlIwdTCmnPwwfU5hzf6zBhX29Qg4beyG1HLGZVbS7jVcGFx7wzFdO8L4lSi/xK8Zioq82zdW7mdJ3MzwMjMqauFDvmfoMgZvnWpS2cB0fAw7ctsopOMKT4Vr+Fa838A1MIhWhB0HKRxNJHDp8W/ukLTxCU1WgIk2L4U4mwput6eGWtPaEGi0uwWeEAv0IgF1zMOsVEdC2D5sijJsznxMw1RXqXDbuKS4LTmEVIGhANsVeDv6nY3EYj5ubZC31E6LCxLNVHpRiA2jDIBKEJtD0iqhA9EUR4GXizJFyZW4QMaqWkmek0U0v+VVuC9DFOortRtfimUPeqBorsBUIHfQ9/CVBbQxMGHsGvgWkCljkIDZnafAlKj4K9OyILVGgK+LlYE4J5qJWi8wgmd8xzODqCtMsX9uzyji7KHSQxRfLCwtMJm1rv8ReFvZ18KjT/mIlgyXt19TMGowG/EMvlhtK7E9xORfjDipmOkxSZP1gq2EZUKqoEGj2EVVWcfHMK7jFsYrAsAxozNjtWW7D23mag0u5uvc9gh9ZJsrUtquJUg0Bhg7SVDaWVhBskYw3TnKo+ZRV8RWPeYCfzcyqN80BHQJt19vhLsHqYKvMwVAkO+Jp8OWGbohC/JpiMlOO0q1uMBtzNO9ppL+qIXJETsNL1BY9wBzTXwfRmOpyJVL4hiNfZqPaLACOR+pnEWn7oMis/SC/qwVUOJR/U3c+0NwO01Lm9hrmJgjqc0jyzLFnMGu+p1LcSoiXGJDheYkEpbGBmoKpzNnK46lVoutJeLy8sQ0sOU4r5PsnuFSCJwxhnUEpc8ESsOGZILRPs0wmLHLsA38FAc8LmIg6uIBbj4EK80MabNrMRGSXtslAVl0cRGvZDlAOcxZn0NkXtmNWhdpvjMaszzcaMn3hgm+8eSMXDktshaGmEsqFTUTLjtvPT7Q+plIUs9cICmGOsR4lWO0tbPdiCzUqk53mMeQ4Y7E4Ykb3A0TpJ5oi7lmi+psF8tSpjwGT5fZSyFmk5AsY2HkVlPilYNvoJQiHU16lQ5ZhZWr6loMjIWsV1DtQoxSrrfmGre5YVMVyMsqqPTKx1xgOahDhhVRNGmMFeKNj0DwItFDlMbj0Q59UXmcb5ITCpoJQekYMEHgwmO8XmUfQWMV+c1C5MGMzfuJjqlQ6HZ+AVGtosvZq+ncD8S9VC8UNfU17h/H2fzHI6OJ/BkWHSBS7THMyALcI7LXcFNYh2659RcAvs/J8VfZOM4adSrlOvJ38HlLLhTsIxGBTLUNfGmdlDu5bwX8OsZYkM5dgqe3wa+B9jhWAKnwrDbIe2HeuhcHA7vmGv0DUYXlUkZ2QMgaiQdnNTdXtLHmVeUI0PoeTSC2PC6iu2ngqW7feL/O4KB71pUzhKrDiKMLJnbb1uIdDR1M3D6hAeeY7UqML1BYmTpOyotlh9TI3eL3xHI+AMkI9UAmaDfMdVBhJNjHhAU7uojDLXiE2UPeIMBMjPVi6jJCG+JUOU1Uecrm4V9VCavCqHNxkxJTa5DKcRxfqCI8A2GsfAiVWpRggL7joiGrwdPhtuhfD94ODnSHzWnKMLS9ygTLyF9Qy73StmGsHJ9onZfcvxDd6SclPMPr7935glP5SkARCd51C+ZeIBYRJ6niX5iwMtUwEvcQ8S4a1l+Za8MhpOOLNXGodkPM3gTTGpgtjyh9UCdDH6oiFWwQSsAeUoxLyI2RwcYpCTJtdxf6UI5+iTcfI4r3lZe7ANnEq8MyWGOg04VLHtLbu87hXINTj39I+MOP5ZuXz7xBOGJOfir3A1VCmn0CaXVx59/DwwVccfY2Yse9r8pLWGltaJyo5QMFu85e/jTSQPM8u2nExiYy6WA0PuIlzj4tXP9496G5ESvLxqAZYBETJQJR4vErLSreIuTcpwvmd81KVtmOkOkDj6po7++dSwDMjdmz7RIGDT8FhIxhwAYwmMOkOGO9HUFBW4GBYEXEonro4ERq5WWNUpkOCaxPEuS1UPHx+i3AqQ++YiBDhGB2rgLgYA88wozdIhgF8iZ1Xl4Ip/TaIkZkNwe2hVHn/ABpL4cXLue4hfU9Of6xbWjNmEWB2EyqE1rCB+CumFQELyS1x+hiIpdhUZ8iys2QBrzRzHSwYK1VG43LwAeYiL2uYMR7x8fVY/BzG3JE4KukZtV3VzJkDMrLCwApWDHlElvgJo2O2DXjluOBg2PEpZAa1My7ItDhlqV6VxE02v0jyFmzRGxQaAqZ+WNR9ttSjlH8D4bU8azHlwDQlY7dtbgnHx1UtVbkzAYP5BYDcFBPfNR+rSWto5e4Dj+4Y3OeXEsGW3SOSW5VzFemxLQt7LY3HcO3zM6j00xweaXiPFFyLubPqo9TyFmgjQbJqJNjMeFRW9J+CS6DbvMYI7RAIDQ4+qz5gYlh4MlR7mXLqtAz8VPnn4UC3UohouO7nGfdxMLCw5fhV2384u56RjujLqZRV3iYne3K+NEfUBaE6hBG0dLuQ3AqXN5Q8tM3J+SlwQ4D3RliwfcoT2aoXWs9/DkD0nvyZZeUmJrKp352Qm9F5JKwWwWLoWHuVd4dOH1HJD5bjDVAnWVhv3NobPCM7rtCjMViuCamWLi8M5AhkNgm66+rHUKm/uiBYO4JTVajwz5GnECv0UMlzknpdMbj/AIbuFR/KVgDoIr5lpRs+n+NXLM39ZgrbqstXDAuIvviHRDwBpMHI/jlC4iWh5czogY3h1FMD0IaUfA/zA4LxcXNwfFJcv3S2UocZNspM95iMKpW5zKZwUrzim8ruD2l+pYKOMACcDZJVCGPECoTLUBxKDWywAAfVuPACRv7VcmyUpuClsbc4cS3AmiLIC7DcueRwEClTk1lJ9m6uGUPeKDzHQuXKry0jWNOc5sH4upkBeC50x5VA3B+IfNLhl2p4j6H94yk+4dwtqPtQJyu86jcjByvjGU47lt+3O7VfsJfVdO0uC7mCGbhlgGA8sJSBfVk9B0IRY90ABgdBsYsUg8vwwyo08IOU3Cg4fgbvTAdTAs21jlW0GBVC1ncTjr6vMsNOnwtZH9QIgxuoL/BxnEYtU8EHFgNrBoe018BmwgK/L8YSrtyy1FOJz4hgh4+B+b6vLFhgcW5ohwg8EfgXK1MA+5pL/G8QgXe4WkfiqJoEn7wtdoFYveR4v2aDXTD+5Q6xinjKDlj8RMyNiBqxPugTYpCYu1vUtu5uifcD+Zv2vzK3hXhOYedbBqYlHqoecOGD8XZYv7UHChg+rmHidiMptM8KK3gWUZboMdS8EdQvobKY5uNt4fhcBkifr5kuG7aZil65UGO7SGP92CsseNSkn5ErVWqyyh+qAjEtvgQLsFD3/hcCBkZt3AW9LO2n5P4l6JwcEr1n5xJobOhl9xsLhuPT58C6sRz9BLRczPi8nhEZ9wn15lYcwYbNkx3EqEzU5hvyRH0XNTYi8viGvq5mfrJa4jHAa7LqPiDzllzo4vBA4w55RxOjaU5YI9hZwJRj/CpbCzUFyf8AAEwSLcQMcc8oyns3DLgD7I2A+oddt6oYeniNU1uYHD5Ga4boMaHjkeYI0rByQBfQRcDpyZgYQ/YRMQmBdTiuJiMlq2qAGPQZZ978yj1wS+j7I8wIf4uwOiU1FVnam7wDh6itpAEGwEEFwcQ+rzBtZ7StyBwYlwv3Uav2jHcp7GavvUx9afDGHkNynAJvVhRuOLQJa+N/zKD4UXKwQfSMF125V8ZkjwwQiHARn7UFShjNd3P99S3KDZ0Q5wDuD4cz2dyjKGKYZd/o2y+J4XtO8KwMbqUAFbrMtVfKiW+kbJVFA2VcSjna2xeR2soofgjr4oUQb9ePkJ2ILST0Fw5mBiKrZsXUqPsbxuBSqaf0fzD6vYM/UQRDs8IRMcD1QYRe1aCBHymv4hYosKVABKw4YfN0XANwYtug2/FUDGHP5lJRCnEactcTGU4OGS9swiB8Kt1G8kAV37CWRk4OiVLlc4QSrwEM6AuHtkOoqXkWYlI0TuoabcJdy9n5BFJdwwjBQ58/CE1sMxuKs9E48BZlmZazajS3XxMpQKnHwXCppEQ1vbomRaV4B1Dpch/x9YiypU5bC8MIbOrNy69S1Ethd805h8n3C0ZgpDOTEsTL4KlLQ9ZgVmXdriA+wpLXWKZLJX/fTfqGFwi+2Ix6q+CEFztAR0DPmEkifdlxGl1EeMWexlJb1efxLcTvlG4mWL1fHwoXcUtZgGX+yBzDcoHG/g+IIinCJQ2Aw7vKdfGbZYxbELXcv2C1QIcc/eAmAg9fWLAuIkDzX8QpVpxBGKzhcrguYoA9qgh15SjBGEqXhVSvtlw9EHB5NPxCGgOgjMXjnBYx4Dg6gAx9RwW4PMDfKn92WJyNOiGCExDXAOtstK7nb9oiJazcG6zQKRIeYu2KewVnAr1D/Zojtq8wy1om3XAa/ChVbVXzKCt1PPwdEQrwO5kaBLG118NhpsPhtBEhAiiUk2NaL8VcsdvtD6yU0ayfv/cb4q54TVFIg/oEQq17EOypzjP4LRDxiqlcky1n71DWn8My3c8q5To5oNSwe00uUwnlhLLXy8EwGtgFxyrNx1X1fk9zO0/0ag8V7WJT+kMztCsEk7yf2jOs6MEmeXiIOUrHQQOYSBIcjK1BRlXGhXsSK5QVV1mNmPtWPdTKwyW8o2bm9IjsVEF2UUgAqFRLGLqzc0wOkP3n6zGjFp4pjp5wpIpNsHEo7ag0DcOiBraxalkq2gbjJ6BlS5TgG1MQrevHPmArXLSGiwTdypCWs/5irHpRwg7GzZfMAwfA3CrKf60S+JeVlWaCq6je7fRGNi32myXh3LgNJQA3W33iq2rXcBO9C0xAh4YFelXEeDVlsyMlFUYTmKhLSxCiq4O4AktbhX88S1VxEDpLJXTRgfgCDeFWbuXHU0emz5t+s6SRi+GGBx4bj4GaxEGz1LaoKNQiiXugBjWdIJ81LlHbH6vEtCXQQ3X9XAIFbeIGgysR2S9axe4yqUdkG+GIqkPW4GRGvL8YgsJWAVkvOdzOMOrDG35w3aG6YXHczcKj+eWrbtlkfAr9sRmaWh0ywQslVI/FKN2i5WL4o2G4cwgaGV9vrPXP1L5JiRmm2YpTVVm1hTL7SFUw2su0vBKptLKB9y4iCdVd4MtP8o3eLGfzPBSFtRceLB4gJ5YZpEdHvDDAUYNR0aT0glqcNwlONqqAZNx2RaW5T/iEA4BKRWsmaNtQTTk5YsJQqDvj4Id1M7faMFjhKa5bSJUVrbMqE/B+XNZ0Jx4PYygPAGWZSePgxVdOHDBKgr0SxaEKeDP8fWlf8pDYPEdVKunFx+peOYuvO87YxIPNJdT1ZvEqjmN/tpOOOoxLEXb8eKaXP1fGL1OYRQqNgniP37pmtghFdgWS0z0ioFdLO5iIWVA7vgZi9gOOfaLx1AmPXXSbj+sZjBmxB4hClYk5jYSVAhdr1xGLSLtdxKZwULb9oiORirsIt8BvMd8yFxDcNTc36ld/N7j+frQWCx4irdU8NhoH0DCl9sxHx7i+ZhpxnLnAeEI8QDLMJZ0m4zNbHSA+gOZf4z2jrk3RkIpRFAQxW7BxAVYBuCjGg77iL7AnIF8BHXLOqj0vzCdW9sRpR0+ABxQ+hKseK2g7QbldI9rtPaYUDdrVcslVOXMrt71Lot1ECTbXfMYBlxibF6ixRj4ifMu5pgcBL/8A9IfWobKeWFpQiyjz8y4SAtxqL2kA1iU6/YwA6qxJaburqIsylaz7RsUjJF6gdIYcI5MZC+1YymQdDPRTZsYgvtdw+2KiHXEWu2NUs8uZnWW2DjZV9seysjcZyuIQ6Jiu5iBUL+CGAl2JbYCaNqP0DUJjolYEmzwq04iAu2VEBqivYqMYGo5Qmqj5v1XgWW8/Wq6NljwJg0G2p4yPPcNaTAcSuX6BALnjbUIsoaHueJjjFWh7WM2rY5CVgL9y6BTKBBsqoFVVNZiaw2SrTsRiim1gtn5R8Rk8o0lrHf4JjQs3oYBT8bclxh4fSMMIqeIHWYLpwDmiai0BFMVR1PUD0fc4CoWotbeTtqDW4eIhgXRxGMF47URAowPX1qRmEbDGkZjew+Lhqxhoc1DLkcdQa8IlgpPmh+YEwrPsgeBg13M6k5p3D7MZjH/ibfLDdX2l4zqD00xDojH4EE0oRmUbtMWjKBFrX/CXQ9zB/wCaG4JeKMEq6ommCAvDr8JBMMblXNjVEMugyJDKfm1xUCv6X1q2kAydCVl0l7o8y5uwaWpUlViXXW3iWFiiVx8Uyo+gkZWTabhbWtrGZdAHLHjPNzBJMF0I2ZXASpobF5J0B8J3e5RgOYjW8rDnyYiwuEyEgDVr8/Gvp7nW/dEQ2IzhcOoJooTK5WIQHQE7gKrDUoFg5h6LKIyxTEugPrVf4DMEKyeRD6HZckCNRTa2OI1guaP+75gqL8BAXl/QQ7J5GXNCpz4mnY7hd1Ze9N7DBani+JSOKfZwPUPduLfHwo7E8yhqpVFdp4YnGKYaekyNYNTKq94GVVzmHs+/EamyGAIPM0jUODzShV2WLp3EK5ruNxKvfxhmUEAaYUrwj+yKoABbx9aMoFLH6R1Dspg+NQx5lDrRaIKAnSoRQ9OSs6RmMGyVqgVhxD6GRQgeoKArqJpiQ3yNRQMtQxSL4lmblQhXAcx54jLQNJzB6CnqN8JoMM2BrP3GnBT1FYtUBWjM3iKTQfy+Lh+EvDNriBUSbDYTKER5Rjkg0Cvgq7hT9PrR+IVn+uPMOzT4D2d/Gv8Ay+OsnYUUzUbi61ZZgNoZXyAtmcyzZdQWi4rpPAfjKYJVm1t4iFcJVDTlhGrdvwbcqKXU47mjiagjmmofuvc8echUvZK1oeUcIIw8baPcVQm1hlo5HKBEz+LlsOI2L9c+tGOEuLJ8IjVjxHd5u3MYipwsjVsXZ8Adr4WGat8xjosliCaLcfiSCoB3DRlA5QTMc/RMtx8oS7PRFc46Tnj1MUOK/REcFYSzZmQ7EpW/MKvXZnILGnFkuS7pmQwQz9vDA4CNwzvsWbmYlQHXwiA1G4nsmafaeB9a4nQUTNECBYUABWow6i065VSkRVXtEujs6RVbXMFOyw5qaAXzMFlz2R8yk0OogBt9xpsTVlgpbBMyCW3xOZ34jBBbojQtaIgTA7lAFS9rqWcG4MoM14YLt6htGncoJpeYRgh+AmHalwNGEq6E+8tuSCb7rFr7QGeHIq5dXPMwLYammPs+tFZ9fsRQXpKs5ZQ+hkGWljgHHhnkT0OppAMAK1G2XAO5TAvRwIXdU0UhqnWeA8EsWg6iDbRCqs3uH20+Y+d6JUfqo/l9pnBXmU8uAej3DA2z+sJ4n8w0XEdo2wUzRBbddnyI8XMulHwS/DhXlhTA1XL1BOl7+PADcpCyB19aYXZmfU6unkCFTdXtDeT4i5cHBOw/AoQx1GmDCpN0Z1/uyo6uuBDFCvWpVLbua7bmeg7c+YBoEeiCtQTk+OqiU3BFhURRLvCXTTqECbd/DvknMyBWc4rnI8/AFEPPESafrxDXidu4ckfkGJA7WZeYvh7h9Z/7jqeg0AEw1gdTjuibv4xouUSQ8GWIxDxVGjiUkzlBBbVGIUmY13nkPcQZSQnLb0RCToMeQTa39R3AryzykmoaPMM1+0KM0TQlHbA/rlTdXfxuxnGES5e2XdvPUsafK6IqKxVmvhwO7h4jZGrVNqhHfBtmbMPYw4mY3xlKemISz6yWHpTN6xOp5TFinuNRlXMz9CXYMErcp4uBE9hbZhZfaC0EDi3FUy8y2eHFS/8AllyrwhRVnP8AaJ2z3Lhoo4zLqnaBavgNtfWUFe8/GrCWWt5gdYgUUFEfM0FPL0dyuJ/v2zOKy3ylw3e1cXYimeZsQUhRZ3hxABp98v3jnNsWoPADyQj7WNzSfg+ssiUonuNwCq8Q4D9wjTevjiIJyJZbvMyH3GP/AEwrI/vBYs7NSwt648aeTDudErmiyi1qHYYTAtn2oIDv2jRikxiTwTbRljUaGeZS8/ZTKCthccTOwW3EfLlF3MLGhjmfkqo3FVVyyyWHC5gWlpg/XFVVcy++rYhcU7fgylV1NGAS22Ojx3KWfmWb/ZPrIHkfoG/4ggeUqIIjnbiduuU1cqqt2lwK+xATIcKHUGRYck7J6+FG3au4NQjqH3I7aM1hR5iO29Qe0PmD2DM9kgDAPUJtUSoIIeXPwHlt6iUeVA7MFikVGvZGRNkSiKtrGIhYcwBsneHfUvBftnLNAyaIICqUTT4sk11FWq0QDFO7YjBWq7gEffCE5AaBiyGNon1iJQ248uX+Jg3xCJQttu1Gci4ixFdVDdXLFt4ytJQ2e2XwEsok8JbKmh2ZgmD7zR1KzPXMGxPSKeJfrd8kt7L1VEcTxKcy/QR21b8cOPU3y+09x0DiFZbeZzxRV2MYcy8SuYepZ9PhE1lpNeWXJKpdkMlMidIodorr+La5/CJdZXHMN6k6IJRpP0MPq89CCzNw3lAhrc1kpMl8QVgSs3d6itLzDFE7J6md4WnczH5VtIBH3pU6k+CHaFxe0h8mX62TVa7naEo4wBPujVcEGfuQLDrMpYBoPcQfZddRvIV9rmHygGMBaquoWhAFL3FIBYdQ3G4igdaY2xVz0Yj8n2eYrq7lZ3Pp0mV6N8x3tNBwfFwGZTHJX6Yyu3wyVGPS8/b6wiuukaaPMC4bQZjHKhmKOG/4sv8AytiL4sYnIjK9iI42rcA1bzKBwEcyF7gALQwJtlitOMzFX5xbbdx2CVAaLDawTcMaWRngLo8QUV8qVsM3lmb9hCi/Js/0Q0gyjwRrwxdSvQL58M4NZAgajfER2WvMotJoDv43C0SrZOo+Q5RLlwELgNFOvjLNbrxKz9sm0eVP2TNF+hf+fVzFv6r2x0HXpBZPZOwImX5UfoKWPalcBbIr3t0mYLQMKNOq+035DxD+HuVGP1Q5hc3CrwQqy5SBa4ZaIBcGKG0X876JkxRuZmmRTZMZHbPXrcFhUydDzBnV0vv/AFBgefXH1W2VuLct0xnytRvpC02aISYvJdZlBYFUZ4MEEpah6TrHR4lGo0fzN6X+IyeGq6Gv5+rnVniOWTe1hg3/AITGKu4NUXmoBtudkC2rM0PouZXIkGDemDXAjYK6ItuPL1RETBbYnwgdVYp2S2fl18GiDsSK4wM0rMEGyI14BlK62N8xmXlGlUDflY+rUGqhutdJdO2E5lNVQb9xlmjWJi6qQwyIYLXcI9ok8g6pgBKl5SICpZmVfMwOrUhlXGXsOJxvgIyTfXMrjcOA2y5IBgp079pgGyWByo7gFljzYxNohNTp5Pz9WgaWgNmZ2hq8livlKGS4gZCdEngiFGmAb4Li3jdK1nAkB/MIYypPp45zGwvcG2kQ8vhYZhrMq1RnC36+EVBcEGrcOfvBM58eO4rL3mI9UWcNRS/JiM/RBpbs7PU8KPkzzpD43phMzaXmc0RXoUSgJC01iKUXAEv+OnCTyjxyh1StBCmDxAiC0Vwy5gKr9zIleDzKpa/3mD9aySlueuBhF1wHBLNE/wDb6typbLiWoWHQEr26DlTAKGlFRWPzzr+VEYgOFQFeMywCUGQcRTF3nSUb6DgIAw19pniB0S4Cyrr4yIUglkjlj2WjoiFCpUYQLBNMgtRlijYStH4IP1IwwGJ1auCAIPtJeRxqsjSFqjFVk03YU4jIaKnRhYCix0g1gfYg2VmVxM2yt5+Ja6i+yXcDK9OHD0wGC4lVZq4rdw7SxNtwTRPXXxl5uHCIFnz8mOXYWfVbLnTVdJ0aH/MuHTXEOVHp0QqCL7JXAGAlEzUro4nDt+WEiZhUzOYeIPY4vqlGUbFbmycBY8INlicpj9Ab313OYhVreP8AAcTeCJTm7iZjHR5jPPA8kQUFZQmFg7rxDV1706lXH/8AHMJCcu5tC4YZOX6wWwawCNqi8ZLxYlWRmoYTUeHlEC6FWoC2dhX3jIRv0TBwqjqOqRYIu1pa9yrauGpYmAm2wYOZnk2RgU2HllplXJ1x9V8pPXviIBt2+iLxoXZgTMlg1fcbANckEp2mjEoCnggAiapUTw/zPHOvh/4a5QgDxDmxaHk+GwMV+UBELxDAGEPuADQQr6LqphQq7Zk2k1fU/QiBjPRyPU9xEUdAa78zI+uqceYeKYlualJkWJX4jVtwa6+0r8xqyLMecLzO1rCaTuB0wV9o4Ub1O4AiLh5gKJZBW20ekyY8aSvwFBLGtkwK5OCMWZXfmHS8oWHqA5fJCgYZFVLenmCIIWtl25F101D6qSvH6aXwAshpiPBPuQdINVQqsx6wcsU9qhgUOwGo+Fwrh6GeolbGXWbfnG548NGUE5SoAychzE7BehlqomsTKZSdErKUmNy7zKTzMEVbdTyRAEsWU+ZT/wAJalK17+bRhoQDapjkYYvVqGLo0DuEMIFumWpCMOqKSsA7KkqOxsWvJD7a3I0g7qXIun9ZWmI70TBZZiAOJf3ZiVLKwq5kBENgtwcMCqN0LgBsDX6oLFRSHPtLnzUfvF2+RdNjNUf9PH1UFV5A1D/oaZVNtgaeUABcmVEcRz1aJ+kpiAAbi1wRGCHo+EgR2+vE4sOnZlNb8/CJlUtQpBdsubZF/bS0EN+sQ7eZkCUWOoSnqTjv4DA5D56+HGhy2xkeoJp0nY8SwLODww4oB+7NhgBilJcodjLLAC67mW2TvdRQAtzpmG4FaBLT49Iv49wVZaLeBLkBINVA8tYp7lwQUsIDcx6QAFYTorA7iz0qGqkmC8m1IlGB37sZI3dojJa5WMtVsHt9VWeC0dYnczoLmda+0EJuBGGVeNzCAlqf4VwT/pUooKwcQk7AwIuYdI1l+H+CY2XdcJZ/RadRHd6X6zKymGO1XkAd/FzRJsNvUBdHwZezTVeJ1vo9w0/J8kyLNctkJtRkkDXj7k6hAGo9ZsLzKNnJ0EJAznQZTUM+Hqcv7D2fBZ3YvFJXDRScy4CEtXImV0wnh2OoQoEK0gfepgqOfIZVTGAZaHbS6CCtlPUsdCq9Ratkw5jGABviGaBmcDs+qjcnJqUwZTSL5CV8DHfDBX2IRlQlNvcIAqguX2hVl6nHsGBt4CX+B9q6Io1p0Aj1FWcQBEI8g4dTzIA5mbQxzsdad+G5QHFoXCiVbmMBK61MT6XTBcZ0S8Opi8XQbjtlWMXSKUUV8iml+DsceUPc1qJXuoCjBd1KbK7HjuN2ih+B+sEtZ/oyr5i+DcUGLI4QlhVeIJtmZCKMPkRawNiRb1VuKmdTsrZOtzu4fG4EJ2nIqvxC5oaUy+4W+BcJXEPWB+qTbQ0/iNwrch5jnL8sPDrmAyJEck6F/HMWdYWLqMGIKcXljQnvt8GysZpp7nmlDoMpK6aPATTBWUiwFy7mMUwS18hK3hLmlXHQdFtsuZ2KDxBlnpN+4LB2Yfi7GP8AtS5yMo76g2HKT90GdoqYktzORGwmIIb0lgwImORR0xLQPJ3DTQVofGNqln8xhAVL4mE1lvCP2MoXYnOY6e3XDn2+YgNPCfAAoi0xHNUH4x9UgpyVGyqE8ojFkwBzMKctDb7/ABToLgbiv1Y8ILSm1owaWAC07l1gN5IrQrc3UJ184uc9wGGyxz5lKhiP8QkPCt4l174H+xEPvIfUXt4QOa9TmeJlspZa+QZhjjRD5jQUZ5KmMEc+yUlBoL9ZWTdCvfx5/Kqlw1cjfwszYIGpjuxB+8EbEOWKjsAmOE9RnSg4/EprU6+YVkbKV6QHZsnmGO8uzmNxwjadfQvmb5cefklC54RBFzqc/HCKI99TtF/URW6H4R9UsK2qK8VDSi0nEvCtyjK2Qqq6lKd+ghTHfT8VZxtS4Ot7fBHV2tI/VmTNuQxKaiKiutkEF/BP7g7a1kOvKu0b5gdj3ORG7JQrSl0gn0lIZS9RipBS5eZlCXRdZlQ3Zaepk3NvwqbeTGLY++6CmyevisqpA6jex/eUMBTjjULF/TfHxazaAaTLRoncvxiovEzI5+0LWOl5mi5W9kxsbIMLMT1Y1De4WjX7zS9xOu5aEQ2WwCjcDhlfFfDu36lK04zfyn6qrqrozEOBtzbB9S5HNJ4Jue64CJhLvlj6DbK8eYqSDkI0S3GJyDIecygseGIgJraqjQtOLxGHBtQhPZOH2mO8CMKp2bFEChHi37xdzKEz4mp2fHQT1xeIFlpvi5Xy3bCA5jMr4ZUDmdxhVp++6YaFgx4YktkJr1GWRscdRAC1wBBLfzNvRoXPzLE3MLAljkZSyl02IaReVxWQXkqA91ju4l0X8P3lF88JYXLLKgc8P8WwLN1xBWOs/wCn1W7UUwUrgsU3N/7JUgbO4NcSzNeowA8r5wwWfUBjAOdRYFR1LDQpAuo4h1PtP6jSfSga19k1T+JHy1tXUt6I1eYr2pT08RLO4PCMRpGkmdjKURNj/hb+HXZlZay58M5UzYbJi0Dd+fEDmNPMatIoH94ru1HCR9tvUKi+kYIRdjzN3Zh+YNi0ruVcC02JiOHHxGUcAph1gM84zMM1TDCxb4L5gcReRmU5WHSNHez/AAqH2Jaup4sX6fVTGapxefEaGTUeJewYyH90oFFOyIxH5RURzXUEnb6e4XGkaxFs1o/2l/sMU8wbJhkpirgHT1LGVmUTLdh1H7FkAjtSIzRwQ3OPYyh7RbOfEBbVv6IBBxRkaaqZWngTIHcsBIZmmMAD93KxaD8Ms7u0O4AWG8JACgFCvgfimzSwGaqfMrwCeQmXKYWKWFxw6IiGOk06uXlI+/MeF8NIwcBJw6ZiqXZmQAtJ6gwCKJxG9rB2S8IteD/ECJQ6hfcx+0u3gH1WLmEvqrz5jKjv7BhoCm9E9QrmlxU2uhcquwANxO8wCVXqYauFoLrIvaY1ymxiUZ3YRhzs8eopv4ty2Y4ZRBqrpxH4nGMYhtNDOYg5mK8FO+Iy68F9xdIURuK0yhOJj2FWz/8AalvTd0xKPya0LDi5eEJFC4qv2iK5g9yzr3IsL4jKRX1BroGdI1K1p5olFQMMIy2P1TA9ITBDdEI7YbljNp5nmiVjUHBKlfNSv6Wj0IrBqD5+rRFHELww5Ghsl9JrWIC5pOZXErs+Jvg5aZhjFsXHiaIwYDsPJLzLrMwxPmUdcNqh8+4MVTo03fcAJrWrhtBVPIRVBgroTCn0LqWmPAEs7fZcHkhfI72z/wAVEmv0jJaL+sdGxF8wLcsG5i4Y3repekRlcTM6s+PUy4rrkwNXuKGtOMB5TB31LhIcJAVOWXIghS8e4rsKviZH3BjK9m4xVwvzXzqcEvEX94qc/V1w64JYVv3LL60OLhVPP5mL3OYQA1ztOOj4O4XPJxHAFZ8x8ZHQljriw6mI2dGLhGmSu5SmqL4Iju80EqBSOMMpQBWginnOvuDhxvkg9p/6MoE8fjZl9uWI8dLy3MMC5vIjtdEkbQPUN9aN1mXmB3XlH9BaX7xQsNpfCUIWadJsQvMO5Dm9TkdPEw+ltYyMEC4NpmBLi25f8xJTUzOsMNIAA0FH1cYogqVA32ONZ5mQ4qXYY1ME5eYKKXdooWAPK5e/eSkjgKNVgQ5z7ilSVtheOpmYPKNbS3EFQIsgSyOwt1LgowDw9y0GHqOOfS8Sywh1TFiVJymyuSJozA7JnTcp48waQXu9RuVq3xK+PxSienaJS/vXzBxYUOY1cHDcARRF4mJQYZdzLI8IM7B659w2OB9omcxizrnASN7/AOBOefehzs8J1D6vAmgRsqCq7gu4kuYYj1X7NlJG2QH8BAcuoJvwl2TLrlPCXVTEctOYsspxNf7tVdynWkwhqY1u8E6MjgH3ON9Ayi4SfhgiOaBW5p+FAj8IwXYI8RihayCTcACeI2CXfy5y4nOeoDpazA2j2GvYLDLMbYUTCBiiM8xisnHeqaMSmBtQGx5/4BPPQOWIzd1sczWx0+sARHUwgZg49RrvcYuNPTM6BoMosED7GCAvzIlN4xnGaBvAvEvtA0GMVhBjNo0HmGwAwDTHkA1TMdo36h80Ga5ixcV5mI5mlbwvzd649lROLF0cRkCW0gikRvmUGa9g3AqVTzGaBMOZUOWJRtxXkmSMMUxh24D1BHTOuUth2jFr7ao8H+bjuYkVTqbsUh+X1lguDK6YDqqLiZAWwXHA1BKd9pKuEZVu2bNdSi3d3ySkRePtDTInZ+YfL0GNxt/JAbpMl4gCeSLCV5ie8US9GHzLE8UenwIjkacXN6RgLCOP3EsBb8tS57m/hcf4YggYvDxFRpo8TH2j0o2YFGahg7+yv8q+KeF4tjetjSioTNAUH1kzkx07ipWC6FMM9tETUlMo7fWUtzDOxhrcS2+4UB+pM5G7y+MDZtY1Mc2rIUxlY6htCd4SI1ZXLJgo+ZWBUC3r4JzMFi6ZkhszOIuVrN+MzVVquVpj9wh5bmePEdYvs2RZtAMIvXqIcMKUMuED2vb/AMDQazNbjBTlDPzwTP1oOlpLvRzQUlcbvKGl05ymo765TeD1bBC22Dkl8JFtKORzBY+a4vtMubsdkasBhGYQUrBZ6gSULCiy4K5ux7Ic1Bwd+IbmabvcIna/jNPXwTtF0dwrFB4IE4Ooc00P6EMpDbaMhTaGpdVAz8wLCW1HR5/4MAoHce/zAPDN6LPSO4fWtDBsf4jLiGnuAT+Y6ii0r8zLwKI17jED62jAG10uIwerHipzWdaBuU+44iGqTki0H3SOk5QkK5sOUTYjcELss1MFEsY7B9LV+4lFwluaAsbpmWMPv0yvuNMnlNV+8Sv0RMSRCUJU3+iW7KxHPkitibX/AIDlR0+O4EZmiv7QhRr62SLW1pDbuEm+vPtxRNuPU0r4Ew8h9Eui/lxHDYNvwFQOnX95m3jZVmJlKtZ3CKpRYmoN7W3OYJsgq/qykOuBPzZqmMZ76mymVAFrruboqI5eZbVqpUu5L0/ifba9B4+tFfuS7A8Hh6lUUK/4K+IBdBwKwLv5e/rgiLUEWX7gcMvvU4VUZJJpHCTeVlGijjxM5i441Bk1rtKGPtRdpnqnNRbFMfbKGjcFIPa7JjtODuFDDQ6SP3diltdTHiPGkVIHYxFQtgFsEBq3iiQxAF7UGI9GrPnzG9VQ0QwXnj/wEasWqLErV1iVKAXM39ci4fuxV10iLAs5MELsckITTV4MM2n7D4ByhpuDAl/oTDAfvQYQYNitOJ9nlTGb8ebPoFgjcVLKB/MICv5h+yLVzLi9Q9c/bgggXPaopkR8LZaPsyftlxPPXMo9d1H/AAWIIDaL5OURBB6NfXYsiNnAuOpjTfGah/YE9cZ3955tIyopaDksSrfa5KAWt7X+IlqzAsP2iKLBEYJhgZR4fge5RIKtsIwLZg0zEIUvz83IHlmYX9kxCj5gKLQHDGIlSj/N6WEBD084LPEyiRxa9Q+vHAoTG0yvTYGrUHVWe6CBsqX1arlz54jS2Lu8Q0NI1eo1S6e/3iiqsLSMo724Rqht0eMMW/a5Kebl0xXqJuD+swB0iuHZCl7ZeAhw9LMRdgjlCY0PdRrZQoH8/Gadv+ZIVWgg25FG09S9Al3zBABr69YSpat4jwF90uFXgTmj6NzCg8mRd9uj1SSjVvCbwwcNwFCcq35Y+XLGIERLg8JxYhATjSTiOtVeXc8/o+IUdKPPyWNtH+ZmY0J5wq0qXz6lJz45h9fWPEHrzGpo18vME1AYywE+CHJ0LggbBR5IIYGicmz34JVfcdFRvCUjNa8Iyrh0ibOr+SpzTBfgSmbDyTJg80mIzwyzUyAHPl+MqoZRzHa0F8H+Z3EsTnqWtX80wdtqo/6BX6ouufKOthu85vjpogKGd7YLLHJEpQNC3D7lRwzTtKDhIDQXxgAwvG8srMNjjyUXCyYy2uidJMPZcYTBXG2jcIup24muG2a/yWlhAQzTMgIdU3bAwdMvf/QVREsY/wCyXMrV9FXxhrFOY+PhAKWSyk+PEJPRAQMpVzVsrgu6un9z4bk5K8EJUvLKy0pjbaf5FZhEfpTM4vsJiEBAFn/QmBwZBphjZayqgX6hBsvTFPQvPH+GmAgIb+WwHR5JAydEv4V7lhPYMWPdopz/ABAZaieLid2mVivcMiHL3/0NQQf+o+8dA+zDbxeBuWgWb/hwFbSi4kckNQJQfynnLsYhItYGG4z+EkStWPdBQXm7iaVKFk8ygvt1/iA/ZEdwHzlYOnFUKh/0MFwGmGEHm7s+TLB0kKAQ8bmKfas9Knn4SihDN/knMFgGcYD5PzLfbO1gVj/DQ3mV2x1sj/KggJ6D/okgO6+zqOjoS5cueGICCWxRwL7y1azqNyJTGIbY2Ku7mHg+UVE+7oUohWUCHZ/2swAoKP8AooWTzNgRn8k0k61opf8AqBg5ZT6w9sPTtjAkxyRuxbWG1U6BKQT7L5+Q+T0RlK8XFLm1P7C5Y3vta/1K/wCjCFOok23Svym1/D4UoXB+kw7I0YExRsM0uoDVFBEcRy1HiE2PqCADQ0e+4AC9Aqv+j0AiYRhwK/0qflowz7oZ3Ny3pMEofs1P15xOEnlwmHvhAXr7oWb2MaH2gd5QYRQDTYZZX/8Afb//2gAMAwEAAgADAAAAEPPPPPPPPPPPPPPPPPPPPPPPPPPPPPPPPPPPPPPPPPPPPPPPPPPPPPPPPPPPPPPPPPPPPPPPPPPPPPPPPPPPPPPPPPPPPPPPPPPPPPPPPPPPPPPPPPONPOMPPPPPPPPPPPPPPPPPPPPPPPPPPPPPPPPPPPPPPPPPPPPPPPPPPPPPPPPPPPPPPPPPPPPPPPPOJNJDDPNOPPPPPPPMDAGPPPPPPPPPPPHPLPPHPPPPPPPPPPPPPPPPPPPPPPPPPPPPPPPPPPPPPPPPPPFMHPPPLHn2PPPPPNJDLCPPPPPPPPPLHDDLDHDDPPPPPPPPPPPPPPPPPPPPPPPPPPPPPPPPPPPPPPPPJCPPPPPPLMFnPPPPDMHHKPPPPPPPPPPDDLDHDDLPPPPPPPPPPPPPPPPPPPPPPPPPPPPPPPPPPPPPPPLHvPPPPPPPPDF2PPKPPPABPPPPPPPPPPNMOONNMOPPPPPPPPPPPPPPPPPPPPPPPPPPPPPPPPPPPPPPOIRLPPPPPPPPPGFMNGrOFDHPPPPPPPPPPPPPPPPPPPPPPPPPPPPPPPPPPPPPPPPPPPPPPPPPPPPPPPONIEAiPNPPPPPMPHEy5/CNHPPPPPPPPPPPPPPPPPPPPPPPPPPPPPPPPPPPPPPPPPPPPPPPPPPPPPPPPOCirClzF2BDJE77x67rKANPPPPPPPPPPPPPPPPPPPPPPPPPPPPPPPPPPPPPPPPPPPPPPPPPPPPPPPPKO86+ViHeuTIlKUCqhkYNcPPPPPPPPPPPPPPPPPPPPPPPPPPPPPPPPPPPPPPPPPPPPPPPPPPPPPPPPPM0/wDbODFiTW9VaRh7hb8BijTzzzzzzzzzzzzzzzzzzzzzzzzzzzzzzzzzzzzzzzzzzzzzzzzzzzzzzzwpjU4Y4pMsVbobLctjrWxLTTzzzzzzzzzzzzzzzzzzzzzzzzzzzzzzzzzzzzzzzzzzzzzzzzzzzzzzy/NO3rNvDQBz3vf+1L1kCor5TTzzzzzzzzzzzzzzzzzzzzzzzzzzzzzzzzzzzzzTzzzzzzzzzzzzzzzyFZ6V9unqIgK+9Vxxx9Cq/YNlzzzzzzzzzzzzzzzzzzzzzzzzzzzzzzzzzzzzzxzzzzzzzzzzzzzzzxTeDGl3yGEsGRoZhCry5DQE9aIjTzzzzzzzzzgCCBBACCDzzzzzzzzzzzzzzzzzxzzzzzzzzzzzzzzzzPIaRN1qrBR38r5HOLKLg6HUm4uDzzzzzzzzygAAAAAAADzzzzzzzzzzzzzzzzzxTzzzzzzzzzzzzzzxX8Pz6ZO0Fvm5YaqrTi7QqYlK2szzzzzzzzzzzDjjTTDjjzzzzzzzzzzzzzzzzzzTzzzzzzzzzzzzzzwSdBOvxEIYl60FSyzgtwsiYHN1IkjjzzzzzzygAAAAAAADzzzzzzzzzzzzzzzzzzTzzzzzzzzzzzzzzzqaL4Oc0DmCFE6AKrPNQzicSae7bWzzzzzzzywwwwwwwwzzzzzzzzzzzzzzzzzzxzzzzzzzzzzzzzzzzyMfeMDEgvRWnBzHhLtgzzelGlCrabzzzzzzzgCCBBACCDzzzzzzzzzzzzzzzzzxzzzzzzzzzzzzzzzzzFqP2xD3xJjwT3sH8yUl2Sbwd/UXzzzzzzzygAAAAAAADzzzzzzzzzzzzzzzzzxTzzzzzzzzzzzzzzzzyzW0W+StdeuHN9Za+A57QT0CzTzzzzzzzzzzDjjTTDjjzzzzzzzzzzzzzzzzzzTzzzzzzzzzzzzzzzzx1CxDIZvOp1iz/wDgsJ0qOwFCSq888888888oAAAAAAAA88888888888888888808888888888888888885Dbv/HAZ7OZ2hEokFyG4lq6c888888888sMMMMMMMM888888888888888888c888888888888888884+JmrNk++/nRd8QOFXWCvfAkU8888888884AggQQAgg888888888888888888c88888888888888888o/W/CrKPsEvx5/boullzhFEd8888888888oAAAAAAAA888888888888888888c888888888888888888Z7jt8q07jJukVLdnoa1L8VU88888888888888888888888888888888888888888888888888888888/uG0DKpfVIcEJvn92WUpajc888888888888888888888888888888888888888888888888888888889fsxAtIGztcXy7KPCzBQbf8APPPPPPPPPPPPPPPPPPPPPPPPPPPPPPPPPPPPPPPPPPPPPPPPPPPPPPPPPreGE4NKilbOQpQWae7rBv8AzzzzzzzzzzzzzzzzzzzzzzzzzzzzzzzzzzzzzzzzzzzzzzzzzzzzzzzzzjGWOirxTDff2DzAGoewlpfzzzzzzzzzzzzzzzzzzzzzzzzzzzzzzzzzzzzzzzzzzzzzzzzzzzzzzzzyzOmJQbfQ7PMhJuMAjEatt7zzzzzzzzzzzzzzzzzzzzzzzzzzzzzzzzzzzzzzzzzzzzzzzzzzzzzzzzyilyBi9KtejLy8xfspGHuV3zzzzzzzzzzzzzzzzzzzzzzzzzzzzzzzzzzzzzzzzzzzzzzzzzzzzzzzzzibqfxNXu7mFX6su2YRf5iHTzzzzzzzzzzzzzzzzzzzzzzzzzzzzzzzzzzzzzzzzzzzzzzzzzzzzzzzzyTVkAr+gTd3xeSMaZe3V/J7zzzzzzzzzzzzzzzzzzzzzzzzzzzzzzzzzzzzzzzzzzzzzzzzzzzzzzzziYMvpLZ8NdIErxCq3XoPO7fzzzzzzzzzzzzzzzzzzzzzzzzzzzzzzzzzzzzzzzzzzzzzzzzzzzzzzzzhmPv1hjn+IIPPWc8XAd9xY7TzzzzzzzzzzzzzzzzzzzzzzzzzzzzzzzzzzzzzzzzzzzzzzzzzzzzzzhhvvU4WOffuMX0l3DjwgZ045zzzzzzzzzzzzzzzzzzzzzzzzzzzzzzzzzzzzzzzzzzzzzzzzzzzzzzyyagcbFqA4TFfRaH0jam6/O42TzzzzzzzzzzzzzzzzzzzzzzzzzzzzzzzzzzzzzzzzzzzzzzzzzzzzzzOA6rU9xgEjE1Dsi6zQPDvzkUXzzzzzzzzzzzzzzzzzzzzzzzzzzzzzzzzzzzzzzzzzzzzzzzzzzzzywLqQfADR3MtZOanmhPHW6n1u7xDzzzzzzzzzzzzzzzzzzzzzzzzzzzzzzzzzzzzzzzzzzzzzzzzzzzzieXhK8YafJ16vN7FxV59bF30xXDzzzzzzzzzzzzzzzzzzzzzzzzzzzzzzzzzzzzzzzzzzzzzzzzzzzzg9eliJULL4A0vzmfa+gwiWT5n0DjzzzzzzzzzzzzzzzzzzzzzzzzzzzzzzzzzzzzzzzzzzzzzzzzzzyzmX8Tpzq1pJlRjKnxMe9m8oaCb8jzzzzzzzzzzzzzzzzzzzzzzzzzzzzzzzzzzzzzzzzzzzzzzzzzzzy4KqkJVf4s1mfcRA2YZryDar7D0nzzzzzzzzzzzzzzzzzzzzzzzzzzzzzzzzzzzzzzzzzzzzzzzzzzzygEppvkkvaP7P3Uaf/HqScBibACvzzzzzzzzzzzzzzzzzzzzzzzzzzzzzzzzzzzzzzzzzzzzzzzzzzzziQ3VBkhXRUSyUmKQL/TAc3ERA6jzzzzzzzzzzzzzzzzzzzzzzzzzzzzzzzzzzzzzzzzzzzzzzzzzzzzyysQg1P8AppylA3cOg42nq+4sGFc88888888888888888888888888888888888888888888888888888sR1h5DLanmFu1xfJOwMqM4oh68888888888888888888888888888888888888888888888888888888qgTgo1sJwy+5BubOOoRokgVM88888888888888888888888888888888888888888888888888888888xZU5EZmAA/DuLrBNIswowM888888888888888888888888888888888888888888888888888888888sZTizCs2wEWFM1wowMs1pc8888888888888888888888888888888888888888888888888888888888Ywepht6D34jBE0IskIrc888888888888888888888888888888888888888880888888884880848808ztpw9NHyM93DMkYcnc888888888888888888888888888888888888888888U88888884wwwwwwwwwww7Jyr+A2DZwvUEJOl8888888888888888888888888888888888888888888c8888888oAAAAAAAAAAAAX6YQLYP6cUQEjc88888888888888888888888888888888888888888888U88888888s88c8s88c8soMUGayMg+4M+PW888888888888888888888888888888888888888888888U8888888oAAAAAAAAAAAAQZ4zlIcm/IYM888888888888888888888888888888888888888888888808888888sIMMEMIMMEMIMcenCEId0qT888888888888888888888888888888888888888888888888U88888884wwwwwwwwwwww08ZTG4zr0c888888888888888888888888888888888888888888888888c8888888oAAAAAAAAAAAAU888888888888888888888888888888888888888888888888888888888U88888888s88c8s88c8s88888888888888888888888888888888888888888888888888888888888c8888888gAAAAAAAAAAAAc88888888888888888888888888888888888888888888//EACcRAQEBAQEAAgIBBAMAAwAAAAEAESExQVEQUGEgYHGBgJGxMOHw/9oACAEDAQE/EP8AlT5af2cS1Ay63+zQGsZX3bFZPInP/kQNVinZyJn1++znxOIHbTE24FxIt+7fr+lB7e7E8MmEPPqV8yfJ/wDUPL396xgbc5uSnXW49H7QvRmtt5GGwT1kRGvZBTkW8nXEWR0STglu+fETA9korAXkZH92sNYBeBn49FwdoXVyJbVyd5eCeXwySy1Gwza+W16LHQ6/Zer2V52AuBLF7RqDpeT0/uydMiB9ZaML1HjaHPE7NuzA+EC4mOCAfJ5FZret4sTXPq+jl1ecsh5Fw7Ptad7JIV8l+VxkPn9yuE9HfL5XkR4OI6SYY/EtleWADt8SU6GwgzK7gdIXb8phflfID8MZC7aPRZ9Xk/xPzL/L/MEfJ+5yx9WbdY4wg+SS9T4ncXFfpgDJ/hmprPIVOcvkPJVqNzfS+yWH3FKedZzHra2M/i/iJJpxIdN/cOemyr84A+xKEDfVGk+4Bh8T4pdB5DMoB5eM70+YuHhFgI1x1tl4vEcjRpO3kI/XsxNuQlj37kYTv7d8jBD4tDBP0NohOlIqX7t36urWwAYSXSjgZDHp+LN/5jGbk/8AAuricnJrMsbuXCT4NP4sXyJuxz4ljf2zZp62tJAUHqzrFnp2DkOY43jdJ8Jm93zbf7vmrf7YhgeIP5nkPYfhg8g5H20GHthl/kgxrn7YqckNes8qFxMoRMQAVNYhy7Ez4wg+0ZKZ2LNvMp42IT3e8a3NJuc9i8ckOQcY9lPfLvrm/ZWr0w/toXaXPlZ/hWKBySYh/wDt5aXXL54sifixl/ADiZAdvpwxnXiyQFOtGfiC99Qh55ay4l1Bcd5DtyE4XQ/av0+QwPzAKOa2s5yQBvzKBhhXxAlDyF9MsKct8sI9/AGUNZ2kk/MLt+onBvge2cwbAWfGCQQSPSOTrnxbT9rpzt/CDIk+5YJhywOYWWNiwtAbsGY4sJDujbgsWb+N4tjwX8CmebZNeS8T2XAGlvIl5zn7ecqex0eIMB25fuxvSRT8Wmh2XqfQhOuL03LrZN4xV4SLpCuqeJDqLWPY9FIcwt7bSSXXn7dPwhBrsY+CHnJsOsm+cdBjyNyFuYRCHyD5xMcHLJ0lxWA257EXW6xmHEQI6wfPIy3ITh+436sRBgeEbZDT5Wn21Ae2nsBde2LpjeX8EnmlddweN1Tty5LWO2WLBRGWGHynp/c0Ow4HkUeEr1dlO9LRzYhqxOjA7W8eQLvrJ7+OjgXI58WkHgwky0bGEi+37kAH7hqdSOsHPwWz/wBWjWJzZrb0oED2VmclB9sbbZQR83yJhZPc7EA1DM9RDGwnUfucGpo8H1PNay+mRWHiZdf4nCGkiFg69iszbeJkRHM2B1iGATCmlZlQxlLfNvf3QFfCPi8voW2DM8OlMukXPeLpx8E0T8T7fFrx7bhMlFr3d/wsdkL52MxsXsQ7+6TTJcYnqtwvJibGZ1zaGRemyX4bokz/ABagfhcQYuWfPbjEeBuZOq2tnbdevxeP3YdXIFxwLKg6zLaxt5kivulRXtg/N3vqR1yDwSdOofnI11RDj2A6WOasAWYX7Dk/d4FUKfKO0wh4e2DwuPkD8ABO2g+FxkQ4wLVgn/h8WrBJAfls0XQQm8G0ieQEP3aoGz2fGTENZQhkncyW5QFE6+wRAsmhkhwm8OSjgRyGRXAjhJx6pCEgEnYoR/dMRidbbhA2Njxbk5Ef+iMGe4upDiOfM85FNTzMnslgtHYPQX1IJKucc+Lofuwi6wP9rKHl6sBQojRKoF9mJQBvzLmEgmF4UzZBokCZ4l+UYuy8flQOD92tsQwb3yRQvbvE8sH6pFzmQ+toC5ZKeEa6WufsVlMvRteLNmcOyF39391wJ83nPbwc+QXfVhbc+Izr5NPGw63mCSCpPmtBX5+LMB1ghpPdnsJ1d/Ggd/cm6+JGSdLI4K+JvfdwwnyWJOsux7eYLCztgWhFOWzP4oEvP6jI4Oi8KIjT+6G/ZE5SXk6Qt8rCD/cd6h0sgmmw25AW4BEMDH2kSfc3l5OFfidTfY1E30eW/wCi1F82Gc/cv/EtYEN31aH6idHbXq2A38JBxM55FAmBaOrJ/IyWOsf+ZHTyYYvtt+0NjJJDcB4/brDbZSRofJD07NMEa9mTI2h9QLWCbsri0Q21LA+/FmRelr/GhQyvvGAgHPHzIGvYOXIEgfHZI+/t04HzPw832AqOSuvYTqxgwXvxE5t4VizYepQFv17CAHSF+Bngg+0CtfZLbuQlRuTcfMXlZFWnx+3eOO2TerCOXueQvQiOpnnlwi+c1j0cSLrcT5k4+l/kZjhiz6Hy4NjP3ibDlXjAqToT2KObYAQCPZdh/bJ2eQ+nH1I7u2C2Tl3PqIT1v+hJWh/mQbP8S52Q9SNPwgQYQgfzWkPWAfctJ7kUu2ZAM9tUPkPz1jskbB9/tszVni/h4M5I6L7UiuMPiy59jCHZEx59SVr4uXdsFz2EOFqZ8WAMEBB1v4A7CWV7nUhfCXh7YtOr+3Bs/TyE3yG4eyHVwRm7hMfd+LXv1gM4HzAh2vTZwi4eM8nyBI+bVq3ETcoxfBAfRnFe38ksANGbWu7Y8gzsftmJvEeXoMCC7wP/AGeG8jd9NyPVGM+5DxOEdb9ziWBknufE3yBCntICbaZ4yzfwwLXyV4OR26jZPniG9fxkYwYftsmGi+6n4iWs/i6hv0TnSDDY/E0y7vRj/dbXgQGx8MWS3Ovv4VUqCk/JN7bh0SS68WUPynQe5+46PQpqb31iNHL4lE+64F2bYDrq4HrIYt8crx7Oz5EJ1xLXS6knyBZzexxnhKNDRBxnfyA1noj9x0R0glHY928IQHL5n/xGb4sDoAPDMresQBvEoNdhOfmeJ0sNvsH4x9S55ofsW7nP6HdPYgHx+5J6YMPPwRGjFvdt4LXiy0b6WKP9ZJz2PCY9SJ+DCldiRzlxbVAgcYHGBnn53x7cm6efuh3XpN/iFFADg/Uk3NT2RUB37kj0WZ+SPuDnIYFLIPZF/wASIRuc8YMH9C4BzLz93jLjb5dS6qhiXXnxEekMuxE3qE1DfwkFw62LiJD0LAHll7eyZdP9G2b2uv73XZyM63GKMA825I3EeMth9hMbvhb/AKrBw7H8CLgd/ozZ6tDf3wzpZfq4daT43NixW0h5eAfbiMXzFkwNmv0g/oId9u5u/wBgAkPbJj21eCTbaVeyZ91dIkHAlfw/Bw/KDnzaK7BnP7A2pzdtw5yw46v4IjJCZkTRMh4jcPykOW38v7EgDPC6F8T8FBbmSDh2yan5X4g3+xPbPECz7p+MD1yzcJIMuW/FsG9f7GdSj7BoWL2ERWni3Ixk80/sjL3YLycM229h+nf+Cf8A/8QALBEBAAICAgIBAwQBBQEBAAAAAQARITFBUWFxUIGRoRAgscFgMIDR4fBw8f/aAAgBAgEBPxD/AGKX/wDFfBFBf+HIlLOJQ2jivMr/AFsfPVwXW5YgPEV245ZX4uX+ovRuXgVEIu9/O5cEXq75JQKuaIGfVmYbvRADMfxE6lP7VqNsSoikKD0JQ2zua6OYrRs7mMqPnbgzUtkui4dCpFMDRw8x3ouIyDS4mM0BUvAz7i4DHEGNAQrxaYYAfL/6p/6ExsNVyRVo6WNsT97i21ZeD+IjfzaHsZQy7Z9ypxRVBDp4e4bVuB/UDPLiEq6HEtIab7wAODEIaksLcaqCjBwsoTg54nIO3iUFA29y1hHMW5Kjz6lcQBSjlgVLmdYH3r5utBbGLoLlBJrR/UNFOYnHw5OZqTtJhV5QShlhQirlC5H8xwbd5i1YHCIezUInSfjGt9rm4VVlGi2+HiN6uWa8SkFnuIhbxmeMPMxHzKOgh+ice5hZ0iBqmK9QqOdiMnl2RqFF9poPhzQBplGWnDAPOIFdJwgbqDRQZYGp6RctQZruLd5ogEvR6hw1hsq83OBLxMN9iYBA+ZrkXxEXGZJqGcMI0psQwsqbwhi4XvWSfUwR/vZegYYbGpoNZdytuiEoL6ZjpELWZTgbYAx5mIX/ACiil0OWCopxZmcvmDhaeCKqdMSvlwVoj8QhKIOD2TNUYrXZhgLmSj7wf0eXmfU+wCXiyEodgwIsmHxK6+sStnxBTNOXuG08NvBAUq3z5mqTgOWE6qHDLR29DiBsDEosq8+iJZq9nUEcD5dgGyLhrvHYGm5gxkyi2EauZ/cYjcc2/wCoQ9a/EOKkTlMwZWT3Bm8JcG7MQPkxEVpwPEuho58rLCl+4YA2Za0Evi0wR1tcx6grRGc0k4AdRQO2XqA3T5ZVAS6NQwdvMVqX1KMVbccHXSPnq8+5vl0gHeaE5UCYUkRd7KszLlbRp5WAtcvLwTlAICw5yrrqGoUvcBdjEsbTwCFR07SyaMYvR8TQJx1Lvbu74r5Y8myLHAww4gVUurJxNMxxOYquAFTAarF/MfFTA+5iuXaAgct3Ec4DrdQTHCgKGKEC+Zl4IO1RdyeYspRe/DuCpkOobaJ0ipcvEoYDBiVG4/z8reYtLHMAUweYoWhzJZS6lAQGo/sP5gR3DHHWzuYOf6RA24ygmGP0EGtSxguNRMsugPqXRXxAbP7l5Gh6ltVgmy6KNxuZoEzcsgWzPRfLHoMnD8qaDya+kxrITOxT8eoUU9xqr2nvERnXcqCytHDLROIAW429I21zNGVyklKvIGItGo7dwyGUvJ9RoGkCFi8XELRcqC1i5a8d3L0X7Sgy+vldBS4HLLuoIlg2aBDkWuJk1odwa/aLGIRSlcd9P05nSLRpxAqm6hCk2GLVQ3neY9FRZyJYjPmPmwOJnDKKzXuOVfDMShVB8sCk1HBijCUTfmaEdIoUw6JtMeYpw57lnDRGXqJbupZpyyzRUG02g8qVY59RrrEO0DKdyQ2zglysSv8ArmU4nxx5gRIOKq/lxqPFi1BI4CB90R0t1ARWY4E8siu6m0j1CA5SstuVsOoSvmONDoMjWZcOsc1RAJiotbAahyVSQ96OdR8wZgnGTsv4okVMsLNmANRhKtRGDESF1FLYnKQydQWBmFsLMbVFW2CVy6mShTgf0QLRGPrE5wo+v/XzLHEoKrMBzNfiCYmoJUXUVbCWDUvAYJSZXqLCAEHxuCHLxFEMza0j1m0MWrY/SOwpsu/EeRv1nT5lhfAgXQcolO4FyoziPixCYiuipjLG7dQijaxWDBMzQDuzN2l5gHJeZjJiJSFRtohKnyiWYBPfzIjYyrzJtlr4haEQ2mZdgS1TcUohd+hFVftLJWJwa5ct9MZS3olUsStRPaGe5rSfpEBKgqx+aB7IhSFZgnVxNWCKrUleJ3umCi3FwirMXKW88y0cHmB4y5ynzKl1KaCjCuSL60OJ4gcSwqXywlj5oaSpjYwIl1QNQZjJahWhomTFwUe4QXFhfYY2ihGSj5j6HioMCoeuRpXfOEEMeXUtCLOYHGrmcKkd/NLWYNQDHlhoHEZsBNov6iCGIarsg+2oNHP9x2jDlj7MYc6XEwm4wBh9SzGWIOsVHdUjElVC+PczPB1Dg+bqukmulHwrqClAxS3DqADtfiBIYcRctsbg0IibiwNflBov+kLVBha24X8JCy0eWKlVJYkpzAhNO4mKuLFfm0caiFWyVOqMwS7rMR3SwMVClVqY8XxMncds+07Maw/eBhL6gXf4hgtvuVOX7qPdhHF0eYDUN+aj6FDDGLT5vSLzzDscOqhs1kKrRXMqnmWD9SVTolPXXcZoxFRVYjN2Jf2UQtCiQb9zfl1B+BNTHgwOy0hSidkFQWswA6V83d8kSjCbqL/MUZLgehXfEYj9YTT+0u2rnzAF113H0eyWPUPEsZB3OCXuVWhoi8ofUpgBxAQl9XH8gSVd9x4lr7kvFv5s6rBF751EsjpULLdz/wDDKGxLFolfEBLVjiv2wMgSrrBuZgfeoSpcm/4m1qNjEi61Idw9KzuNALO4oTCAqCYfcoDK8w+aVPAjFun3LvUP5lLI+sOLH1jO14QGAvpLi2MKBeeYoOZ6iq5b1FJq7txLxk+Z9TnqHUflL9LSWnYiFcf8TWAxDC20/WbHda9Qxj5lCHMV0I3qdsVh8QTt8S22fcOZ+yGZTFWZ5OJSAD7pro/mVRdXiMFpiAFcXf6Igt6Ec4l5h7AwzwuLaMv9SuebiIeZVfNElUxf31AtQIilIfeXE39YlwzJvqpZn9UPlAw/rWo6V/uZDoeZYS8VMSfWPCBMR+uXVywDXhHTpFdNDvzRF0xaGHAVMvmWAHc0CfEyI8mYm7RyJ6ktC+1QSb1wfo1Werr7EAoAIW+f4EZhai4NwvtIb9RzALg3EpulZc/xFTcDD+ipU2HMqAXct9iMgKsv5cLajBRsi3CHFfaBmj1DAK/MFbVwS6tSL2yHBKLp3Od/BOOr3Mk46lTxfqFgMOv0MHh3OYenmN2oOTCOm9Ll3QYIYchzN8/mCVNr2zMeB6mVI8yiBXqMXb3Eq0dEdnF5SA2fpDnEeyGX0dEule4DjREOR71EgrtiBDcTMBFI5i5QSyM8QUL3FeMywQukAUiEaX5iY2DzCLySnRqPMKByupxAPBKRFyrilCp2QzUqVA0EQmYACcSwGIfQdSonEcIuWIVmNMasOMbl6ODMeqwc9xCrTROHjDTR8tUtPMCSycyiAlmfsYqblGB9oGTUb91gutcfPNTCCW4xcG15TCmnMS+/zEF9kt1MC9qUXWWI+kXhZhnRjQEi+IQKYZZL+WuoDzyR4Gv0a9heIygb+8pxzA1h5nOjXimEwQdSQ2buVDfp1Mr7gXDKNkKWW4lUHVJQg/ppgBRFGSLKUHHc1JQ0fLi2DmWwbZgEkoBSMGxZXKoRShSdAgv2gpeGeJY0QkR3AVDZMK4AQ5uFgzIMC2OYAYGt5fsQ0ExAMKl1ojvPyupqh24hy8fiMJjAJHsw7m7CFlBOSyOltrK4mpYgloNS1LhJCwTLVSUvMrlzLVN5lHcSg6mViTAFH6VKuvEslz8tTu1+GeASoXDzMJcZ4wluiCq7gGGhGrCvLFJTzzBb8eoSI7mKFxDlw+4IRSpl/wDAy1jRMOtMYXC67DuKUKP5/XD9fMABp/BhcIncwGBzKuDKxWWdoMfkDMiROImwtQKeIGo15zK0AeibAwx+WE5xvMNBhnj7Rau/KxIND3Ljeev0PlbA6cnHXzCJL3K/X5l8KI2GmXAS0E1zzEzz8yj2uYR1+kwMni5bBhNZph2TDAV4lda+I7Qp3GwyDoIrn7OKvVn1GS2/MqNuDxL6sPXZaNcS4L1CQpmJM9RIdIBiCUqAkWxeDCW+YeYjMHoeI3qq+Y1L8oBMuv2GY6gy3z81b+ooubybg3dHqWkLTF9SeZd5sAa2IbcoBa2/xHAq9sKaMSbQQLEPLNkH8Rb1Bk6xk/YRXl84LBfCYUFxF9Bjuf1GRlX6IApd9QrKg2Cw+mWYKh5mwLxEzmIbSPtiXUFfCCmtfsTxz1UfOgGWwkTtdPbEUuOZTsIW4mVzfENppQy1KN6Jck6OIwAGWZ1wzQ/Ym+JUaPniKqj1DcBXeSBCucDQCL9EQAp/MNqVhrEQIHUz10V/sWST5+ZVBfPMQUAPzAd16iJQPzK+LClVR9Ub5iGDbmP6icys1P8AgNUs4i9zMFfUdepBOYW3BNjUUq5nIDp+pFlhDUb/AMCueCNO4JSBtwfI9TTlxYqalxz+htekR/gt3mCmYRYpMsJ5aEevYcwKo3FKNRawf4Ni7YCbLBVwdQe0iyFxdyljeeY7/CLmsj7Jrg9TLF9ZiMItKAP0r/Yj/8QALhABAAICAgICAQMEAgMBAQEAAQARITFBUWFxgZGhYLHBEFDR4XDwMEDxIICQ/9oACAEBAAE/EP8Agw//AKQy4UQA+4WXPRT5o18wa2vVIP2wDI/CWhHwGELZyg/dKO11Zb8DAiRpVkVn/CdKgyAeVipcsLz4KeWbPmVRoXKF4BogBIp2PJoYI6k039DH3CDz/wDTcGDhyl+bI4C6yAr7KSLaAW0E5cWfUtpWW1Jw2HxOCn1oe1/h+JzxaLrwmx8P/qIEoyw9vR5ZxjqqPtP/AE5h6nmcD+EsAmT4xLP1MeH1X+wdsqwqowV0n8/2U/STgl4Y28W9HR5Y/b8og/uMoGqnUf2vLXzBC9sP+g4//Rs1Ac0tHvcPlMvANOH7fq4eR9E4S+g84ZYIuK/kG/yPUqO4MDwkESz/AM6huEg2gBxM9nwfLxd5+jkeWPbzRjynB5lT1qFfm/D4XPqUBAKAMBBhvy9CX+JiArHbg/H62LRcF7yj5HXlKTWRuhf2YqCGw/EL+00QRAAAFB/4bL1MvzCoPxYfe4pEbBX1dvGyWUrHNL9zyVrNxXhhpHm8nmISz/ygLbl5tCmvJHfV4uIO5cg7V5ZQ+OpYOV0BlZUdQi6vfA4NfK/0WoFeVN8bYAitw6Fj8j+yn6RJXF6zrxnjmGe9oV4DgfiBVejzd+UgUV/5AiXVUcSwK2nyOODnZz3GAXkUnj/UGEjQ1Vz0f/iDYP8A41omPnDGnUDyuIpy1F44DwGJQHhALVYB5Yd6nz4L0Yvt9f1DGAU3KEs8kBgz8fmPEL0vlZ+x+tfbCB/wm1+OZxymLX0HRoOAh6lasR/CdvNdQBr/AMqWJmMWN4iLFbE+R/ZGs1jTGst6Q0jxK2cMAAb8VynOyH/i0YlputY0/ILPdypbwGsQambVgfg4efUDX9FRDodEF3YbqzA+Y10gRGE7jbyfp9/2U/R5i1HdH7svuBM8mPltf8EJK9Jlmjy5fj2AN/8AnS9wksCYJW5emJLhuB2v4fwHEC1KNIw08V8A8PPZ8/8Ah4m9ztZv15NvctiVtFqdq9wa2sGWcr4C4EkDlUcvl/qPNvudB5XHzLwEWNHgPjL2rBKqTO0vxXzAfEAUAFB+s3As5WiMV2klg/POj3fiNTkB7JnBADo4H2P/AKR6zQrBMidRwNkp7Ffw9eoIPbNKIIOiu4Q+xWPk4gjr/wDYUgVV0HMU43cZBflR9BBve3BFpUEBknfixfoO4aA/0NdTHcNIKuOBw+paHt7jpfzND4L7O/3Z+CGj9ZKi5YcFVvHe+rPmoJF5sAVWOhvaKR6YxA2jgCg9gPxAdf8ApXEay4CbB5EGZnkowynCRr4RIFKe+guze9JfIQKqUr3w9I4ThKisv/8AKBpYZkaIivati6PvqVWDWoE7lBjYV+hgdDS0Ao/o07j0JfyCcXhB8HuACgoaPEIgGFZQll8aD7gFnHUBgP7Mfo16CE8AywcbcgNOvble1l0SSkEtzZS23uem6LHT4dSqMDmtHZ6f/TLXQiFHLenjz7ghwRUVtHDH73ZQmK9fuqKw1T/+cy1MYpx6M7fzGTB8qw6PAfe4KuMLgh0s3tWR7H4Sh3/S4Yrf08+D8nEZjNC1NqyvOKvy9BtZWtmspbfoaCHBv9ZXPSVZKaH2ely+iXoirGiBULUnFdviaQWTv0QzTbp48TRJBTWkP89nqD7ItYHk/wDSpaFRlEGP46F+UeWFgIIByt2eYDOiS4K/IG+xhkItFxKc9h8a6D2kKOwDLl/d6+4+uyRDtVyxExa1RLV3XbpcVDhzIaAFvlt+f6FRDotnR5WWaQlni+I/3CVIWJYADbKwXIpyLjg5rb2VA0/s5+jLND3leg+VYyoiPC8B0am9wOWmFjtnm69wKByZ8w8rJgc/7hTRuzHmXXDK1by934hIPs7B2PP/AKKXuZlUqMvYPI0x67NxoaHYlI+Yq179lc/DTKWJnrrS6H3cNJSljkwpkfBRG6qlktO2blQG1iIkUFg8DliZADogKi0MuaYvpkNgVPzEgEZQBavxLzNV4vsO1fBECvUEJcM7Tb5/ggBqv1mBdpGFV7bQo8H+4TU4B/IziIOVb0zDhvdPgR8a7R5QAIPGp9upVHhAF8vmUtCcmzxErdIfy5njUola2jvYvJnZcE0kEdf+RQ3Kdk8hMlPtfwBlh3wabuHLGcxooA7MoBpbrQz5EwagC41bVd3N9BWJ4peols0eCRG1PjkdTYmpbcsWxv7lY+PERuyfwXDv9z0RQzpX1Ly9QsI4uTo8X+tFzHs4BJuy/UTc23ReyGSuQGU+Ys2NyhHmY4pgXlIVmB9QC8dyfcVSbhH0h1+sFo7rqCJsBNL5IbNgponQthjm6l23CjnamT6hUtUAexUn1ACWPMpjf1L9y4pLlJcQ247m6OxD1l34hI+7GxdrUTvgD6rlTXnmMtxqXOkMvy3MFHApaBVwat0/W4QkmhwMKoTpdzm2ab6TYIYi4a0tQK+4wH1C4g+vc8DSnzLo8GKaXtq+CdJ3xnuGLtvywMAjiV8Hjy867g/EACgOA/WiCEFN0SxhAeSWleoKggLaLGZbeS9RMXGqKH+Ycssgm31DplE4qizfMzIuCo9Q6IhZrMJ0pqqnl5jeQOpbghYK01obPZuVlB7SM5xSoHVsVAJfZ7HulS18UP7wMLV7HDR/KhyArxexFwLyVPzR+JTrCraPTUQQGIoPwQpd1nZccCJXE+BcVl5RX8KsxAhytuLYshV4JYeeFSOJo2avxKmAV4V+YsgFbKOoc1O7QSUUs5So6xWUM4+IyAgyftORembCSqJYJab8Pl4g0xgYDBAoD9ZLFib0gDVcfPb8Sm0paAkABwCVkVYlKrV+YmaQ4pllXgWMD8zEA7pLBByBBu9cyhg0rkHuZVIWKWMx33wP8QcGSykfqBWp0CIf01Id4mwfdDST23KWrbS1qYzHTFlXe6j1Lo5nBPxHj/ogQh5llLKPNwLgFLQ5gMB9Lv1DljEP+1zPI11MeYJOTEZLDw2J8xW9UqjQPBEu9VAcTlX5dD2SniuEefuJHmAH0woGyrY8Rrg4oWkJlDmBQnUA8oSZdEHIPX1k+I6s15lbVxnZqftQUf2s/RCxEAtwXOkfbUsmjFOF+Iq64OajVnS1KNnkjiaob9jzGGorFpIAGDJoWrLJeJeF4I0dTll231Eh99QwjHADJ3H1txQIcyVsR0sc/wCo8AEALwwZ4AUBfl3G9SEXdlVJJReu46T2jdbEghiNt8RSaKxxC4qqquXjtLNhKJBKaldR1bGBwmR+sQ30S8yb3lsROiE8FG63h8QtaqXM8aE1km6mABJUBVSLkY4bt7SsdzBTPHcHRIY/LE9ypS+9Gl/v95SgemX1VU3gTm/OPmZn6z7IyvwpXk9DHu451BPKCtjHifcVtDIHikEMkFAXkILmQv8AwxbflY49XKctuux7iArtCt8Q9cspE/fEzTlYpK/MACUoYx5lf4KEcKckQLKyuyPawtdRT4tGaBe3GmY5a24gQE07FIiIcA0ljVpwPUlu3hgFydt1cM87d1qBwZWqfUAV4saLt8SjEvm5eijJ7mDVlJykFiHLXhJOY+AzXuN4BlOoKYqGpp3CdKbTbzE5g2EbYiujAb4g3T8JuGQZWmOnkYJ5BQZe63DPXaBp8xtURDhGyHvBjwMD7H9ZLUrK2rkGvrL8S60Fuarm4R8op2mdMykSdVIIzARbI3ClWGHTNzU6Bc859fMQWtopHsmYQciTDDwUprPDGjUZrHyltrEjNfCZclMqlhssmsH3B9pze7uXUiOxl4qJ4oPtyxcCaWbKmGGNbL9S5reXAPIclx49RAIMIXzUqIAC4lQSXQX7gWIXV4Yp674ODwzDBMDojFStVt+JbdAq5T3K3pBd6isxFd56lqVLWwQu1YUMCRW79vCnzOFlAv7xkEV6Uw7wYg2OY5FJ4cx2DTuI4FhLi1AfKPyzR+sWCXQZln8Suvmft6IATgOT3XULClebl8QEloLQQoYQ2xUEqAzB960+IWhUHBeLWUY5S5b9EZs2wPrxBA3AN+lxMpVZHez2uZtfXYqWZns/tPWAZ/yS8MWhH0OoGY+yVRb0qW8zwKy4cFARHzHcsjCxl9Si2KpsszbTQ+yAFdZiQFDK2RFXXBuAK+1r/wAE3vzBCk3VWql9PmpO5V0bi2XbvYYjW9bPvt7RJNbd45hMN8dj6S5dy5OOoMMgb4rxAJJpvwlng6VUM186+ZUk/wDsO8ODrVb0KxYA4DhHT+sVoHVizI9EqeaLMz6hJAWtVuJGhPlB0mqsLcRocjmIRcw3fsg7sORhmKOmkGorJuE59wr2Iq37RAlB9kf3GVTxFzvcWLFppgmscSmKU3JtamT5WakhONPyT1DKlB/wio7aKC/lgBu4eNeKjDRQB5ilLV1cK8gygTJbbhMXfTEo/AIRrqpRUOlNzLA9dmvRCzkQHuWSINnEW0lfSY+SLVyrxGFg56Z+IKMJgaR30wUpyD8KYGZwTwICT3+IiXvkzVdRxAdLw933LJSsOi9Hz+5E54dxboDWcoHjA9/2ofoZUwFW2ppWU3Hfkrz0E2LQtOZe1xUOqhCzyg4YLPUDcSzoVRUrVqizG7LspRAvoMhKxThEMecMjuCUhwsM41dTyAwa/wBGr8uZQxotBfIwBa6p0xVQBV+ZQ1bJXE+zaubCjHRhYlJF0rGy0lydKTUJom9gURciu6OIYucNgYeP3DFzB7rQuncKzlCEhmoYt4gFVLp4ll6DrD/My6GAt5j/AP6EQqFnZQlPfmCwc0pUPhZ/eKRwKbU0ZjSByxh4xAD4GafVx2a/nbX1EC2WyHIP8QrXDplCIjdXfym/Vw6mVgcJ+rmZaIQ2HT9XFGRVF8wLVlovkjNa1PvHTAUDNRaLm1D3HCR6TEZwMNXPmBXxjMW8vpDEUJagkb23MTk20mvmW6o2+YQ7aPxAoUM/mNwWIefUPEUlSvmEoMV6HUDQ4LKq7jyAxedeyIVMycvDxK3i0meIZhZJXF81KrQ2rwRnqMufYR4SXeBFGlnsvgnPDcK9zkTjMVx5VBefUb1u6Qbgf6oRYjcGBTZ7uFChuwOS7zKUoj9ZQxMQGl3KlJbGzDk8+Jg4K8wjhZZ4SvYTzByU7nPRFh3kHiIXf3LqmvMNH+t9eZY/q26ERqANsMp6PSFE+r+Yb5a0OJQ1ltkx2G65Yzy8mYwZkOEEVyJGzomUhnBwrllUVOr5jaPJ0zGzJkxUVnyTHMMNsKPM0eUx4lsejNzieiUlNaD9R3CO8Igl11PRq/USbkxUEghbDmC0A0vETWAb6p1Lguq63i5re3iKmzskSrdQEMjZUQLXC/aMmB4SxCUVw8nmM6xNdj4XDGXbxt/R1Mqmpsy5pF+CaFvpA1LjR1vEfolEprp8xKLVOG3s5iEh4GmOLlVjQ0EOARKUAZVMTIZts9VfwwBcaZchW9NW+zfxAAUfsTInj9WgHEirH/RIoMq1I23kzll/E49QARSIxjuP2MwElUqJiAsYuW6maOYb+sHuGSaseRnMYcRcUDUTgSj5TCE6lqKtczN1OYsvJUPAXKpiLSeQQ+IilLtmUtwajc6C55jSmkteo4dsi0L7jmLuDL7inXj2DNFXHuPBKsn9oqoObl4ozmPp1wN+IWj5mwPMZjS7LD31Ati6ylzbLK5hGoPVvmC1o2mgQaTat3fxE6homLpr94isphSnmAnQFgY12XUaGtMlVizqXsANwf8Ax3LgiXIFkHyanvXMxlEiy7R9sfJOhX9nP0GxIR9DSwFrr4IZWAAv94ROrvKceoDPyMZ4pcnDCUBemcUcxp96ui9HRKN6MG4hSQ0BwPcMECtnTFM547ICTrL5ieJVNOGLRE8cs4d4wSmtHpBSrCy4ZTJs+YudZy6J11FxS52miA8ZO6sXfmTa+ISeEUyp23ze/cWQRzYiQAtV1GhwKMZWCnpoHcv2u8H7Idm6J8kL0jRu4jsLILlnmDKZ6CsrVFX5Ey3mm5elxDjZ04B6eJvlgGIeIzin+E+SJsgkX3CckUa0D7Kf8wNozN1eX4RUE0xMHKQ5cL7Lg12dByexsfJ/Zz9BsxF+K6AhvctPbdSnCpBdeZwSh8ELjC9RQ4bYwgOokPnbxzLbfESjdtpIE5lZlzangcxeoNjLdWOhzGF5KoysY2hyQw5tEhufC4r/AJSrq0pORioUaYqct1NzPMokqtn1NGq2IEYZEaplHRdmtQvCYSEtvKxhDJ+7pleoN8V3yS5XQtLuOlXbtTcXmlR7i7qPjAwjVKXBiUk9HOZT/SWNrqMiUtrVP/VcEFoC5i5QAaVfmJTTCmN31o+qVAwPXZBy0ap9ZOGAobgGhwDQwVcbVQrBd6zz+YGgvSR0ICcHy9Ow7vueS/7MfoNl+PzRZ/CPmIvHC5trNx8RHzLfW10wcA0I5i2SRiNOj5x2sLjExVgynfuKhaLGAEax7gSK7SemPnpdHgRUYGiAYim/cU0cIS2QOiZmCWHEK7hzaJU4dY7h5xD/AOSmoRQ9svFMRppa3xGWgUKRRWVVZGG1hO4qiotr1LypSC3YW7Z4gZ9dImADsMzy88KLn1JQwItFLDqWjZrgO6mkzFdPplaXFWrAogBsl7qcagDzXj3HuOkY/oF3sjvdbQB1ruMKgpV9QXvNgW3D5uRStZXusSiHh3fcKPqtLWh9kJiHrAb9OyGj+yn6DYirATsKH7wSoG9zEJSjcThWHHUSXArRHb5NiXkkUS4Vcr1HzWg33FAlJhgAc4fMAjdEXSqKB4ih7QmIPh4IOuFXD2EZ+qBSJBJdNdzb7jopoYMHVTB+JsMHfcqFMIvcpMFgt5b49RWgValTvu5SiwXRleoUG1Gbj41y9FhF6S0dEFF2ePKOhXL2lAWF5L5j6lfTOVoiq6OimMV9gK6SYJzJ0Ud9xZglXFzZtaYlStt5e4bh4mLTNC2iU9kt63k6YqeVna+r5gZ7Ib4pGR6KBG6KTxvvMbDRhP74i85gqRnJSkwxmFMK7tinZ+1xKO32IWI9Z/sp+g9JQe2C+0/xAxE7QJoUygRVyl9ymdvbxMr+hvtYXdrJ1LnrRfUInAo7qFy7u0e8dOi+CZeGbgESn5gSuMmiGcc6mj6LQ2ShyrDg1ZEoGWHKEm0JKQbaG/BDx0M3nxHzyRExhVSsMTiavqBri4zvBY8w8GtnZ5zKLa3auNfvOck9HBNPmb97HzvBHkFF+g5fDHxc0XCvLA9lVDPtnQSB3PCX4xMMBB/R6ngywPh8zmIYVwC1iJF4H8MbxqA58riz5vWgmp9YjppwCOQqvgI4Pav3R+r3LsDmKYKRpIS1a4nLI15rs8Dx9cksQrf9kP0HpCO8j84/FfAO2V9gAI8t8RxkCnx2sbDXnK8Sn8T5jXfiWQKIwyUOSOscxo0nuYpZL7JBu9bw1qa8GLjANA5It0/cEIE0AGyTmIofJL6lbeIFUTlaZsZgUs+4CyoD0GicV1A4baN+UOo3eQhYPNdSnmPaAKrHEdPE1VdqtsrSSv5vt34jEMlhGmLtNOUleJdfwHBLu3mPKwYwwo9wD/YjwI2xM5m1XaKcahxS0Gx8MthEcqUtHlCC2LgjZOaJT9qLuDlRTzAyStXcCoWF0odDiLrMLBTuEs0DUVWLlGWnDFQ+GJG6cvxBiuT8xnJAiNIkOSAs+M+e/wCyH6D0jQNvEyRaOCphdX/EU0FvmKEDVurmUPwkAtOdxsEgNIRADkGKpLD1G6advDDUcn1GCQwZ3EdNIQkcBnoc1FAvlvSS9yw9zZZmY4nNG4pUEThl/fU4DZ4hcAhquuAiIDWNXBC0ILDOjtlgKKqA+qmsYwq/qLbes3HzFlPylGBndBivzKAoZ31AwbVtt7uHEjWF9ypaD4It53e2CmhoqvV6hw8tTS/U1OeVIY/eZydh4PyQ+UaVcoMSvKAWoaELVeQiTcQiwdwi6vwIvpgaQaNLAohlHlj1cQdj3yKjgH5B1DGTXMzyUR0OR8MFK0M55V6/sZ+g9JhSrHd0E/JAmbSERkw6UUfmHEKVXpiTd9AQrixzURW00PEN8iM1TZb5lO4KXAlFncdu1bZbheN7nGJRjHjCbyCiG1XCC1h31RvzXEEz+JRhw4iOhSgbuIwFUuADoRTXMW3qsrCX8jUsy4ZrzLc+ahs5fMzJ4i2r6I9S2Vte4iNkd05qUAToYzydw3pTJip3zER2lTLsK2ofAvED+tAOtZYkTxuZnFv3lV6lCOMlJzcOfOBpPcBSNE8HuO8VLLP6Xyy1CDovkgQJtdqe5mgpdXgienQNkrkOUpFSUGrel5Qoy1y8Rsaw937Dhi6V3qXq3J1KFjzFg7GDKBY8U9xWleDBQzh/EK3BfWh658eoTM4BsRMf2I/QlQngC2mSvkh5WkSso3HILnMBSBbLxGaF10BxmGgx33YtJVS6kDxY3lWgisswcnruFQM0mpTM022MCFZy4H+Yi1gTYC0JEsDRqOeoKR1YpuG8QQXjwfaRFgGgagXQNC7XiLiviebjG2MksirAtPepTnxiJjqeQGFIg32OkgBAbUtgUAV6Jk7lZV9ywghscJ7gsRXMXeg86XJ9xtMMHwInwwbwTu0V4PbME/pG/qZo8J1jxKR3UxGQvLJ8QsFlK+3DCIPVWnwwblTSLcEP260Cx+hqUZPcqsHTdemXxvmEQHsm6OENg7oidFVAKYTLPHCIoKiW/tEls5dIeGAVj03cU2LSPEClOnnuPWN5pPl8vqupp/YT9CCyuEzG1Flqi/3uKBXYe4iUo42lmVKJf5ixkBVLccRUrlWY2wCHoGrjwZq5IDArblxBYGpRzcANU7R7lSqYQ5pojuRMq9RCrYVD6lzsafY+WHZhjly3F4ATeRh8btQ8T6CMggcTARtaVXhL2wmBNAAIlRiV1KpUFLhyzKpr4gdRQi7rV9QojBFLm6QiWQdgZx5i4YU3m7WOQm6c8KiXKU1kDvzL6V7eYqEG4+SDypg7fbqXkkAzTy9yyBCwcQCq4Wc1m2EBNazYy17flQ61rG1j2kYuJKVR7KDxD2A7XMSaLxDWtw1umKd03ZQS1xs4r2YNd8KHOyQbPHqdojBfCFtwMBlQwWBr08zFq/2RSw5XCS694P7FH6ES5k0GszbL8NPmZvR9uGX+0trqzTK8SA3fEvYF2xA48YN1EwYwrhNxV2MVAa14B2sCJN2q/H+jEFW5W8i4AdYJw4cTvDek4fCVVQBsWJQfbMnprBPpjxBwkMsA2yrKlHp0rYdY3BPdJPZ3CoaES1IkEFq0rJ/iIJXnB9NSsRwNtpFPVRMEDR1LQmbtV+YkA6uIPWLD9oRGVl3G3pmVAzdjmZmSfkEqzalWr4l3hjZV+8SPEDkeUYoXCmPXy4JlCdcVYIe9wAo+CT7qJtKx2hBpo6R4ZiaygX9rlMbbblTxCarZK3BkXgCo9TsvQIr0yghTNY6IixDaz9F3TUNTp4LVujEUJldgjK9deiaZ/sJ+hQHLI+jlfcQCi08gp+Y5A6FgGm4krVlt2zP+OcVN99OC8wLWIPeT7h5J88pdF1bYHIR1xwGGzmCwAssHuCKxivcobYLqK7CGweriLPWcWm83ghHECvZqWPaazipl7HOJqauLPZmZq5zK+WORIATypI5T1ExP+CjuIhTa/jESPAtknCPcHO78EBUYRoDp7eoUPKASvmaAVyIPJGGA3oRic4QK8tBFip7l8EEeVt88OJmrLtm2UdPZbXV8kuLfHEQTgqaqz2laSnO0APjYl2Sp26zA+4zBdtOh6j4DneZXSepsgw3s7qJSgOzqM3yqQByW+UPcIYPxGBfF80TuICvG7j2J3Q4lsnG5Y2QBVflNca/sR+hXNxVFJBQVr7uflmcHXYHiM2oFzCmicoOy+4CP6LZ79wzvlyLe2HrqyrSeWZBeMoPiUcjbe33EAOEQV546Cal7YFD0svMVfRHMyWYZuYJpbIczGraQupnB9jZ77jaPcARVwgd83ceFeqr9TFxBaT0HBKGr146jlvjLVZ9wSpOLhfuOmYWN9lywaRNnMI0g5igc1BhB5/eMWcNrtYVXmX1fxDCsuYP1tBt+IiBR6Y8Q/Cb2WGnUQCOGyGM1vRMQpbto++4tDZWhj2xyzSKvuRqXwviFWqglmvwgByUnyTQBDa15JXKx3UapTBAEE/fA/wAQ0PUDPmeYEXD6hrk6uXZvFtqhaq5qp5hxVlaXz/Yz9CsQpcibpv5Fn1AOWD4fMSP2qd/Vwiyv1W5lfEX6zXhYIDag0+zmeBkguzM1ekRh1JXuFgKgAQ3KaIxzTtYDDNTtZlKAVBxcsQu6R+7htK2Fvjc148wopXStfcU4TdBF+Y06eRH5mMkQ5P1GR8E/gE/dqV+84TYqEDJKlzD2s4vICm/eBgRoAsOdpFLrpy/04nhJycy6c1hofiZetVhpbCEpEJMNAtaX3DHbpr7iAjLWR+mGgXST0N1Bph5eVlgpduI+zFSvzJEmQ1nn6lGW8pKch2XQxcyvZp76h6SbWx8weRZRU3EONzCbcnCNsqgHPiXERcbqvXDDf9jP0MmG4+Igtl2b5z6ZcOAKpjRdK1s5BbVwYmwYdJkSXoxsifsjU8FDoiGnTkMX7jPooZF6iXZeSiBA4FzHgiAeayMQkatE/tB8VqjHuGLdZWA8BLPIA4zxywcRroB4i1jcNr5qDmH8S2B1gpLaZ8Kna/mefkg35eJRXbKXwAiFYYqOlx2MdKn7gPmYj54lKCF4FEPsPLz9EHCC8YHxMU6XlmXMksq34IOG6uf+4GXrUATrS4lPB4jZFDSPN7rqUqlMCBUREpi1fBFpXFlp2/xLSTUK3RfiAcuAX6SwVgFh1XMc2tmZLYjcUp9ErSAA+UjdoUtD9eYbLeiauDQcR6OoaL/iLLtmUnY9Q/mlJ5D8waBKAVX9kP0MwVgpz7rUbEhGlTX8NHUTJScFVtajVCrMULo9SmFDJgXxKgl01Xd/FQ8zTJfvDhiaAt/0rbKYLZkbtHuLz+8Z52RaZY9ukW6ltocbL53N+CmK/MMQxHG1B9TyK86jVKtFu4pOyw6SjCDvfUv8uQGOjzKc3mXn/wAREg898/HqGgmUAEtrs0xh88xUkeVZhRXCKKdMp+W9V9y+cFBNH1K4J3SiOabqcHxAET2sQ3Vy3vlviHFaO+Imm1U6/MQAmU9PCjcPCfQ37oASvsMsqJjQW0IwdEUPruYVVm0FmT2RQOF0KfEDALE9LpgKAtuIoHQVhwX9lP0OC16iwQFBfKL4c/J5jE7VTnoCXcW0sXu6Zqay4joKZVkPqJa+eN9jF6a6QPmivK32sbiI5KlWYZUgHXr2OYTB8AgPqBzVDl1BAcNPHRrmX/T6g04lLxggKdi+YgjfKftmVCzoD+WXvIeD6iPUy0gencTGnAI+WIoDstIbrMCKTKcD2sXQGXR+Nv3BhPgGftCGcsrpeehHJqSYJv6gQ1/f+dKkFMoG8ARgutCHQcErXJyPNQVR4F1UPCXvD8zGK3rfjxiYSCK0RIEG7SytnAdPc4adKB91KyZFV5i+gDKZCBlDR35GP2QZPD94YjuDMHR9wWAAAP7Kfog5izO+H2NQ0KhqadwcKh1iJpSAM16lGyydiDJqVAXK6Aag24a3CVGx7WO8sNgOvcWqYLAqdY1KGF1jyYl+H7sdJbHHyQHY3QY8sZelRR6ojA5bdAoiYsShY1M0zm2+v7x3CXJqMHtlONur8kuSi8tK0SVbHhZxFqMKlv0HKS62hRXEtrpzltheMyH6sqYjSFQ4bnTEL/IgF9YbfuxGgLUKr7g7AvR+zUrNYcIL6ZYbvEseknZ0Mwe2XQFYMvrE/lXaanj1KJ9SsYjQCohk0kcThytUV7Y6VUlligXXzDfiIpWWN8obtLiICfhnlKAQMPuRQELkDDcOL+IaP7KfojQ9w9e+pQ3hr6iRiqoxiJIF6Hyl0HKDn9wak7i48vmGXSBQe8lAR6AAYijiC35l5YhAy5SG68wAiVYfIsfuXrxA5PVdRayF2mzpMaWAA++4pYeLaQ9AQAg2ND4vbCESAO/K8wQ5WmBBQUqoyeO4NPyFlE1CRspeTMAjUH5RhOKByXqGVixGR64hxLG6/unUPWmVAeg5lQUwqsHI7YdDTKcy+ugAI2NGAZe75jxFuvLmF3Za262y9LzxUri5QYroIyKy+AdrxD14LBmnLswmX3MevoLUQGgC5qjbKWy5uRzcFzNWsBI3JmQOycQ7uvg81Cxo0dH9mP0RrGhVGuFWv7zVWVbbY4HawhWLRZ6viJOCqXLmGnrVDB7eIEWmY0PlgrMwRI9ncNS54LTf+ktlgLwvsIdwGKfy1FJlbcYaO4s2dPZD2snM3HpqdB/vLQfvKvl4l9P3an9VDT6q/wBCwmJHJGG61L9S9EO/6C4pzKtVywq1oL4DnmOkHT3+8dzQwXE80mQeXb9BDstV93nMG/cU/MHxbJa+m+oFACroOYuYc3Qalc0+GP1k6O4parY9R9scSmrBfj+ZsenN4CHyulPaIYLLfEaCUlj5gVarHWDcRyx+UPiIUBwRKbLbUTP0bbhuav7Mfog2Rg0NKyM76uGzmFe2gpeCd4gytukegNxuH74f6haIasnKsqrYrb1GIMnNLoeYJEb979sOFeAGn1FBLX2w1XWMr2G5zAxEwYi6iugLVyoGRALK2s0VER97n0bZooBcH/BML3NFls8bGK8xLS9lB+YPasDj4OWUMnZ4+oUDSj/ARFlAwFOBrFwEVa6zko5aYXAN0VR6lAkMLb9BKHAydGhDzIRrOgdRzZwquPqDZmhWHbGDLQlGWIhyDFMtTqeTsSDi7Vq40PMGWYr4JCaV7hWnifFPibBBcjqMhofSXm01YaX3Gvp28rWYCAVDwWsswP7MfohLJRcKHPCWkFxrq9Q+gvL0D/3iFkPmZ6AOJhWA0y8nmpyNcNWGPWF9ylWgvfwOp4SqQ/EPoNJuH5QYyumTDeVBch3E7Tg81AVKFXU5ygbR2G4CJATIergrSaPyFRFAXBXyslwR03gHtCMbyZU98ssmUWuH0M8GTK9xFDgQqovDHavgipBIdh46gC5uC3b2xgBSA26IWS7IsfmLNjLCxSgztEbGJF4LfsSJWhuF6GPZe9lgbRqotLh1N+ZY2oLdGqX/AHmIhdM48Q7g1nhW8MKIoAcNBAcG23EbqoS4FkHUGQKYcsu5lCeDF1F9C+oIf2Y/RGkuHtZ+I01yGQUP1BLkStHK9RXLZK7TMIJyW3iMGGJIhu5YsE7C8MTX9HVsRgbnVT54JhFyD7Hcq15Ybm8WUXnpMleHnJtO5S4CgDMVgIUEfdRlGKKnkO5vIn5geI9KBwqsX6i1TzUMG7xPUQdEGzaPUQgOHGPzHmgUKcbElV9Hhl5f4h29MqoeoIQRUOCZaVRsXiLAFTWvfUepMxOa65ia4Oxl9xyVB9GAo/0PLeHiPXvVPp4h3LLbasEsxfUIqHMngOkjuKgvj7YY8I/xG94K5LjYNcEeif5izqku0Mfgf2g/RDLjsQ7oWSuS/wAwJ6hsSBoKcj/EuoPMAfMF/khHl2zpqDHmGPUrhMQ4P2+66aKY4a6gw/CNPnB/MO5ZMWUOXljZL2F/1klwZVFP2qMrCGh2Z1E1O78Y5jJS7Rc+DUFEZdrW9agsUtCCuBDmGBWs8LHLC5W4vgJgJcFy+DmGFi/nnlh1gHmXaxCVFiNvW0JjDPg+vBM+Upt+V8wtBqzsyQQrMQrquPmc5XAYHBModiqQeZ3QuxOUYN6zcwDdrqCuaNoxokhd8ENe2RZ0gLWWCm1Ci+32oDNxXMEfFXipYwJfKA/eDPHnQD+0H6KAsKQCoqLzo/MUGZqtPhcYlDyPzHAKwCw0kYOMDm4mB03C9BEZvRDpqmZwSs0DtixQMji+IOAmhFQFRrZadVPYk026eZx/EGXyvLGOgG1UQRR4MQYCYYy1fr1Kd0mqE8eJcaRRhbOzVFp4cRkCLJ3Cqgu5DVkPOuBov4i852q9TUNC6HMKhDZsueaENYSveuVlkXhd6ZQQ6nUduG1WxHbOgQWH3KeDwEqT5hzzKYJpYBwuqyNTfnQgfiXfLbmBRDhPjuK2VSOxiXDvEMErUV/j7OX3Lj/aD9FJFEQc5AQDUsyA+kvFO0YGvZuWjcqfvDcUxaAw08nmMvRiH0bjiK2sxPxz8y2ahmG4ifIiqt9Syl42D5dRVyqCfud0XpgLYaEHpkgVmZRY8A0kz7zo96x3kAhf5Y+rYlAPMHMpL28eUqO9uh8DbPYgNfBLalSm8B7gjKgmfYeI2rQTWOFfxBat4GAfE3G1Hh9e5RpR0h49zBlhuLUMqAcW7HuLxwbXRMB5SoR0HTIkK8QBPtuILm7ZfmM8RQK5PBGcltGjVvMdoV6xcYpl0lRxaAPVsCgWkwY2x+kKHOC2vdwuAibDkaYsp9DoP5D6lZ/WVriJ7WaH3CIKanuDCipERfnDtWX6DbLoTZaq6OYtpOhZxGYNy1vfglw/3AJCRXUsEYzaFKGFNPLBiPoWDoDvzHOoUcHqVlFlWXy4lO7QNHSTBSC0HIfK5YKnsvogWirK8HmCa5l1rAmiRqQZNFD1+9TUI7ux98EsMLTihHHL7Ar5mHWS5hDNCLTm5T7eOGtLBxAwrt98SnrF0fJ7ZgL8g29THRiinWYiVgg83LVoDVs6BLWYDSt/PYYdLARxFTpejm2GisKwVKRgN0kt8dryx0cRyaYlIhWOIrpENA2sIYq2xWbKP1U5/WTDorZkD91BVX0VX4fMQBgttcsxoIlRXdwa0kpHmsy7nbXXglIikt+LOWnky+Z8Aah8QYvtWl/EqhXG2jxcWAKmNX1D5q8crDbQRtdQzFYpQHnVxQDJTeYmAtUcHt4lL6yJWfUzKORA6IzHWYpF/Reri98maoN5ilOxzHchbZt9RCOFxRrIZOIXdBEMeHNSyAseS2+4bVMiXaVbwRSyJb7hFBHNJFBWDQanprBwyksNiQySWuIIi0Q9IncfE8V2cUxB6S45u32yr8dbLuB+4U8vGrpf8/rNq5Uqn/S4mrlA2eyy7sGGFsJl5ilpfzK131DlwXj0+Nr3UUA/KADxBZEY6W/2hcNopafHxGmQ/wBjaIxBo0eiVP6jyDV+Y/jIBRNAdwbRkOD+Y7BN6Kqa7ZfeDTwXLCuSByJyrAhVYgPuIx+GcV4iGoQ+Tp5YNWaEq/L5gYpGBBzfmossom1WIYkKKq+YP0oqqpy7ucYlHDOtzUWIXx2j4QWyw9dSyJso/mMQjYMESWtFKeSuIa1CoBkj5C1HPyK2+RWIIkA01i4sQe3hAtKyuqiJM44CYz3zLAdwKv1KVlfN5d/CgVVFB+s02z8VGG0qm4aueKjsMQKzOx88RA9ra78kXdVB2dkt7eE0PRCCZOqh6/AtXzNP42Rsw7S2FurfU5uxXA+GfVY9fUFBoZRwQFhOeYz4NAc/MWvlusR8agYtTy4I3RU2gnJGC0U5X5gwoZ5bg1WrfJM5LF3W/VS6A7HsOf8ACL0Cv3T0RRnfq58X3AdZfSzDqp2Q0ZZYwDFkLNjiBGoxdG78scuFYvAIOGxmu/O9jFl4zUOaVi5diPbEz3rKTzbDdPUA7dBQaI2+WRJPoEqXbY1qj+f9aBIHStJELTFSrBVMT3k+i7U1UdaXyn+UriOxx4BLoMDPE41KtwlnFxKFNmnjoh/FSkvxB3L6sj4sUA2F4nuH7smCvaxLErXORdcSvgRrVjokivJ8vcvqKt7TG4VxqHVe4q1WuD2ysDhiu4BqpfwkOYTb0h6jEsSw6GYPW4mQmjllAOorQOIQZCj2YCIBzmXobgujqNgCtEmqjFx7RPbLUUvlmF0vQYhlAcsCelqeg4C6jbCno8yg2hzK6JWB4jVyoqlQqsGT6QS8QwT1aX9j9aLMSqqRwtD9QI7P+ew6mBlwCgeIgTt/FMXjuN0flrX5lokAUj3K0LWAPyy6OixWXQ0ErJdxNdcRKDGBdMKbBY37S8EyEPtlhBhQGHqlnjPks+JY5Idj68E1of5mFCiBctuHuMmZbt6Illq3lzCxhATTzB4P5hALYc1RuXEYpcH9UtJmWvQGYFYlvlFYkaH8MjI0iAy+pQXwQ56hezgJdc9sOG3gqDVvhsCrg+HDPZeJkScgFsqRxaJUNIzhxLFgyDgvLAswFo9QjgsksMHg7YPqgfKVtf1omYFidy8Ih+YomcXo+78x0KhoZPL1DmTmeAt0QlmljlTlNuYurvqHjV6IdwHrEbj11MnTUWv3LQuxmBPleiVhrlFsMKVzWMQ4Ar3bom4NJWLlp3MBiBIMKYLD3uLj+0WrGFE4tUrHUuoeTFgL4QP2PMU+GEGtoeZWSZ+8FGl24ly81MnI+5WkmjRN+Ii0FPWYTazzLmMK5ByStP0YYyO2BeAtdQGqArDMQDAB5A5gHhmZWMUHRGN8drqCVWKrc1f0twW1cIBKT81rlixhQFUA35z+tGKsjPy7ok16oEnGJoQKSaCWmwe4lErjH33L8HguYwUqkmmVH1lQDnqI1lq4VE3RYOQQKrpYY9GN3nlifGRIBAMpUBqFMriILOhtYuZEte2FaUVp3GjQ4nLAOKmO+IbVdHRMbr8DxBeodtR6mXClkJE3Fmjr1LvJS22WXK30Nwca1XtgsFNgtW9QSgvBHgHo3f8ATCENkpJKZowytFo2DGFKJUiTXCeuf4jgbAUqysv1o7jgEuhe7HFalzeoLxap3EhZ9aA7XqNSw0F0Wg/EUlbGk6nFQ0K1C5wcpC1BcTxzKC0a8kpmIEI1pGV/XVoeqwR1Uq1dsJGo5o7g3QWDDDgOYz1SXwfiEYsFtWc3BCL1NjPQwTRnEwHdgl7nCAseRlJ18W27P4lEVeCfSHalyvEplaNwS6HeEQQDtRlCCTcSmO/EVm5vLAlcdZxFBdj5WNhu1I8TO1DAIBHkzELCutpUZFCZzzDSLjnXXtgXh+YKK/WjuMFiA9JI5cxXiOJouUeyXLfbiO6hfmCbo2sryApG19sTAKU4BW7j/roTzbD9Q+hyhG49M2YjSq5Yi+jmtQ74Vgg/mt1fAYHW6LHoahabOOYounM59Jz5CrRzKu+3qUKDv0hgAdURgKOUH4glvuqu4SxbaGXxC1JS0XMw6hV2ma3ZK4EUxlvwTLITIKEVC22ym38FpWAWX2lNcKsVbB4GHU1YdwF3itKtZXJNhF2t5WAJx8cRchbOGVdxLvBtCyBKzXbz+tNozEytaUX+04qyafkmF7ZklO2BBgjGtJBiBVkn2EXsXHZ77mO7IoByUoqX7SftHFyo5YBpd6+NwoQlARTkODbfUeAUaO4oMAsLti5IdrGnSKxFaE8dQKm6S7QzxbXdbhYCc8xtsqsULHDaOancR128TbbmuA6jmRO2CMLQ+UCqRaMBCp0EFEj07lhh36gphEs7TEYgI7RuGdc2tW6HubFfmp6vzHaNJncsYpy8QVThSR8XCFkzfwfz+tBuWbcGH6jVd2wCx5u7jsbzJ2ygDgiAU3tXELsAtgF0nlUpygdIymdb1j+yWYKHasZkWFqnu5dMPAArIeI0+dm7csRqkXRARp7NSrS203ZAtAM9ShU6nbKVQUqseIG3Up7d/wATWgbNH9IU4AMeIxICq4I/o5RQVQUDgh2F4MsYsfd7YAORQDUaVxS4B6FEYWng6iyp8s1MjY4cah6Nw2HauYu5ru3+JdLDgB7qNCxTG6nUTNdUKIUg6bi/Ofx+tOUC7dP3Sj+8xDZQUqH4wI471NouTI7i6sA1VE7maBS66O5xpNvAQooPnKACNGJXfOsB0wUVHXmUvHcCjMW3ioxtVr2xATWdwka34tCg8hu5T10CWbYWx2jsjyjL9tehTKCi6LgnRlGcxyqplLq+oRNcsEKEugILvxiPwJ3cIPQX3M2/JwSyWvkRVWGEcSxtVXlmRqyYv9YJoS/R7DiBe4DRheZYiOTnzFE5SDYK4g/rN3MxJ69ualls8DEqKT6LzHSZD1aYgkmtACBiBU7dp4lxuIRmhx4jJStqzFXFGfaoZ7mkYh47n8giVtWu2AjpoqJiOb1LGVtGCO15wMQc1vA3Dn5IwyzQt5QSvXYCBgKA4ALVjTcfZh6s/LEZB5XCwvV3O4bR1G1GpXRDXd0IovGFOWIhs2HcJrTguWb5TcNgqtF7YH4axbBhOUaDW0wOXaj8TsYZ4ioHe5VkEyVOLpQ6mihQasvJ9XLRqdxTD9ZMvRsCeJssByrDAFIzi7QivglGq+dI4etd5DkmHJUJbXR1GUhhBy/UdtTvq1LMlNx9uJnadfASD31AwQhrfENgaTAzUoBIs9kfETt0CB2XYtQ6fgXo9REJGxxKAnzDAqQmnEmb9cDUZE10mpWVvWZYOMkUYCk5KoAmU8wnizVLLHU4IYV72UOE8mpd7yytR0UcCmKjZYvshfaTWPlOiAXjFW8AJx0FezxKxbAqrrQ80xbQwZh20HxUH9ZLmZPrWmtP4m2PDRM90tvCoDQpi8Ai6wPGUuwpgA0EUvqIhbg3LJ3jye2IVy9cEAsoeGA/gZlwlLqBM0YaztCBjc6CvwY8ySuSSpudePiUC3eMsCDC5jSI8ExPhDv3DgELzxAwcwhaDiMCV2u2J1W5XmOYge4PV+o1LB+A0SqN3OYF6zL9iNAcQ2d9pY2+AYg25pCP5j8SYEVvMZITYHChLRaEoeCLPcgUAv6gwhUfcOoNn3iWfVfrM7i3thX4i4KVygcpyxYLFAKD4hy8MufFJTWd9xsWnog/AswMUNuT9VE/Gr5EgovQdwC1OtRQwaHmI8Da/iFiUrTbMrhDhY68BmYcgNzAQRYTywTAuspcU/yS3r9gwgOpnmt0ql0NlNtwSz9JGAo+BDYFF0IPxMsZ2EGwx/3SCPIFl4QK0vC9rMrsq3Y4GW0MY8czXEC4FvRAiIj5iajyYvBKPTKwHl8R8LY+xfU8KFOkjY+kwf8ACwkliWev1lUsrnoAO62fsYMSWruiIOryWICVN/C/EFJyVQ7YCyNaEdDiwgMr7IN+StRdd2GPEHWm7YhWvAF2wkK2ymEFznSkJ7iFuOoNgrwFEs9XPUMBFwGo+YsAQrlfRmXnHgI36YfApzzM3AYOIcSmLK14t6gAAUEEWv7ZcB1K59RJx7ruFWA4CIp4Bm+puQKJg8sDypRn5Ny+IANKZyo5z7VL6XKpbOa8kFiFqt4I5QZBOSIxWCrCaRjNbdZ9to+oXjU68sti6MRzvzH8xx5itgo+mP1kKxab4YPuJ0XdLVW4Kum1rYji0MKxUrrfUSqQdlYm8/DUVUntczwD0QpdPiDISF2MQiWGi7Xn5jg44Fl+ZRFp8nyxcUPMqnSW+eYF1m73MCHzM+O5wQcoTQxXqYoLeUr9x35DMRab4ICQKcHMXYANPcwEhSIYcQIE04lvx7lwoZiS1+RxmUlDcYlYZgyMCXi07BHTUcq5lKto5EPFcOqiVbr1LgCbV5Y4Nbi+j7j+x2GI+ILN5Tdcym1IV5h4L2aWypZ9NAhIDb7bn8wb/WLOcITsr/6dyiEcBf3OPJqNIaiDQIIYU+ZXibkWsCkl1K1yTC54iBOmcY5lDIe2MI29ZQtDwG2cASrHJLYR7agRsXnaWRL2wcbXnCYhLkLL4r13Gwc0VzCQTp4IEAOhUZmDuCSodQNAhbTM9RknwiV86hAnaL0S9mNFQRSB2l8MfAlotXtYYNC2EagUBnNwoYcorb5Hmbpu7K+YdJGyXslEfARVSuNar+gs9sUlfJOizh8TvYXrd1KQLlCvAHEoqkCyleNwtoXMhyM1Pk9JcP1etQIyrHbf4HxOLZk2fmGJWjo/LxPkzhdwirFyHJFweHIHxKVnKYryrBNoMbtZYE3ATOfGjEHPUMCXhFKxYMLkyy5ocwYRZb/GLkA0LjzAbQe4MFZe1JWepxVzC8wXBVphVy+4fu+dxEvyTfuBrU8NiYMx0Kja2lXuKcWw+IRTTZwhaHopRGitIdLkHCoioSYdiMvyq4Zola/GPRUNmD1HOwTn0ErqEBbseIW2GAEd4hJV5qcdwa/bDXgIWYAyvHNwwz8urjghnIRj6sPkmn6udRLKavQF/wAQMmSXycXNbpmQdPURmmRwgkAdATLDTvX3O+S2oKlKzeGW2w4EAfVTsdS7vtXfgjmZ1ICi+pYUS8s3cnXEsDXiZRn3mK3Z5jNxSsRnGi5WplreTBAlFfqCSCGBq4ujAI1vNykB7yZimu9JRDsNjTqFgsw07ijXNGF8N/iDiiVcIsHFRGlJjEEItUAsOIoZBNjxL3QDwb88wGGYWr5qEBoUHHQREOaXQ6u3iVm0Gs4i/El4NQBQvNM/TGom7c2nU2Lm+4GsU/tKxho90ukhoCt7HrwTGsRsw74ur7EfuKw9+f1c6l+xwdo7PrHzNsPyfuMHg4qN584jm9FFtBDCDAK6eh1MlAOEqMaQx15qYVq+CVySbLXuiJad9KqHL8nKaQ7VURAj2DBL8yysDiudpcQf5plfqCsG+8RkVZViRnajDBsl9Rlkt1uKq27dsBBdumLWM/LB2jri8KVVE+ZezYWbV5uJMRurUKoLmG2lrQZUuE1R1EpShsMt4eYfxNTZ1OnHpX+82FrAM7BzLacy3MrB7VAfJzPqIZsUW69QLZtiPMXJvsqejwQcC3Tk8u/mY/cmj0ljLttjzg7qHHSU518ru4pRSG22g0jftqMPzSX+rdSA+KzMuaH4PzNsROb6lrcOVNr8wHJ2lTgioOD3ABdJLL5hSxWUD6LDDnctqAtQEf7KGyH59xdnMbjaY8tEyeT4gBKnnCBiB4FHdg9twLAWvULIebcKrr3UCqOhyQIZF0dwBQPFWx0ge4yVULHx/S+fuXD6jUZIzC8HtmUfQQtyWA8FQrjtG2MbhSq27gkc7SxzhB2ZK+DgQ5C5YPAfEYd2lK+BdEIkZj0kzzqBS7MGIO7gvtg4LcMVMI9VFDW6217hR41aYctYKgyozB1bW8wLOsvHyi2mUhocB8RXoQ3xYV9I+YaP1aTNRksfaOoIcW11RC5ZfO3NQoCvlmoVzrXCfBEWRtL+TmVKz9QFBBYtAZYl6R/iKJJhqQP6ZUTJJQMkv43h3FRzDdTkJ/aX6/bLk7k4I4FqKCwmKXaJF0fiEZb42Q8EGXaK0dDxOAgFcMcCDYInxAZpVgeBGrbUb4YRxMrALwcQm9cta5TQRadECFwiFcqfiiNY2DSimYe69ZViZIj1Jds59wPUm41y+YIh8GBQpshQYZC8OLmXgYAvp4g64k3hBxGOUA6LeYvBvQsJYuoZ2G+kdkdDVxjHLuXiPFNalxo7CJW4E5BttCXK18+YCCpC3tYHfiCjwEo9kphacT9owo/AE+P1YznPERXR8XGCtFmoeuJe2Jc1ElrFdK8kwxCsAfBHSlnhXQcEFSFxmW5Y4JJdD6kXm0oKWuR5gAAcBN3klamCTWBVnczCD4TTP23CoRpYmmMYAMBUsXOXiJpjpb4EG5ZkvBGC2RvsbldyqVBRUIC3sZOL6jaSzhKpGo0YCeZfkeRbILA1QW6g15qpdu/CV251u3dzP+lcpuUsqSMuS3WqIxO2h1HNQ5b5juhgyPuJwWjtXxBtXWP8iX6XgLYch/qUmDEys3baLTfJEyHR4cfcK1KUge4rFvdanzDwQu9vw9oyGt6EjzqAhh051AyGjVFomz51Lw0A+afn9WOoC0ypLslB+WFwarLr1LFsYL2K4mKwbkb6ghTsnBEdH5YX1MCwQpJR1V8viBq4b5ly+sMQ6jbtUfEqQ4WxyQ6KAwYVGu8pwHuDQENGh17ggil06hnGDRgALWFIcTsidRirMVL0Wg0lYeYy0cZeX3FjY6MsR6A0eogGpiiW18K4UoXrzPM33Fz7ITtrXd3maLOejxzpjXPD4ND35nVpDk7PZDgm5ownnzB2lcod0GECqX2Uh4mnSYMDfjMY+NqaOLicvmBXGrr5hbzAC08r/eE7GSsCK0Hpd/OWN1rAyrysSxl11pvMvyTpN0PBA2YCQI7HJLsZg8OCX3BRahtBOXtjTxyYswPdMF4AxyJZ+q9IrDhLOjPzcsfZsbHgeSPmEwVPlhSZPGDvy+ZwdmukqbfDb/U2wlRgcBAddGaD4hl6QTS3BRGrVq8eoFQF+CVQDtKhy62nhhifWQRemJwvlDkAHLL0seaqKLsiWNWQwMCYY/ZBQPIjKM0BFAooPGIWau/c/MrwwLkTZ0sFoa7KVcBlQVSrljTKQuUyQSmBoUbPMTLnTq7p+5bZyoLhs8S0flRYXtRXKXwAC/mohoBQ1XqcsETIOROSVMHAo9Q4whTg6o3LKqbEpmcRs6HT58QWmp0pyxiLWJmAXUpy828FzhuPZ1WchLplgZgIU5R8zlRuwYtGyxVu6gOhtwNb6JcTeFq1TyRun3B2epRKY7U38QVsdzLs/rHwy/1Uey405ZQ+6mVdWe12sGHagnuzqEcWwNA5gFL7g8EMbqoaPZ1A+sQWsJTtJQ+nuZWU8sOmAWwT4zARWMtCZzBdHLHuzXeyPlh9Y61FMrle5KcGtdsE9qhIy/iGKsoB2kHTVY7i6ISzWUxqGU2FLslHYncAap9w6GwPozET8GFYSiruGSzVOY504HNG33FmK4yx/t6OIjbBSah0SvzbpOWYkOygfUqUcOUWgj0gYN5aES0FF5JEPBssbf4gQN0aA6fcv9uPhVbt8MqHSLSu0hM07BD85v6gnQJGPPcaOlqtZpINBWosHfyhamMYBLRzuNrU766rmPCKiQeXzBdmGxz4jx5rUBAt6UFz/I+Yr/VLqVNV05Sr+6TGilmHT4l+ds+R5eZl0DapdsHvwjYeich2G6Og4lxqq9spMqGjV/kYbpxUwJ4L/gIltB9ETQe4vC63oZq/FxsSaRRdF6AlxtyuyzDTD+IWqvDK3LZ4eM9yMgo8QaRLjcspK1wA9kyG6TvWB8XKDBejRbqIg7VbAK0y6dMLYMWjiViR0Ng9HEzi4ZjNCC8sSvfIQHhI9FBdVTVSl50pjpGVTIyZeH4iKYFXsRH6YiYKnKGSBLFYUjNnJGbOrvPr5ISJTocnBULn3gsJ5lO+CpDYEWv5kSbxJkThOyJQ9+IWB06isjp537iXIcA7fLNq4APYQVeG2WPEDbGZ3/BLh/2zwDplsuW2gZr2pg+ggM23D9o+JTQ5Jn4Nnx+qiFVzOvcp3Jop6D5jEzNUWTZnUTiG8Z0PmF26acB+81WhqtXNtRDd6byL1MC+UaTyeY7ajdUq5Og5WBUrq0DuJc1mxVRjjXrwHGf4i7Ar3Vq5maELTqGHMdw6rtgf6pWzNjpil9gTJbMDzGLKm6Go9RARa9XcD1BqkwxIbqvmJsFXljeiomWZj9CfSWcuKqOHGoZvJjjUhkBVLOUE/MKk5Ic74gog62B3C4q17NGPHMZ21ZkDsfEUU11rsgRpQ5p3LzmX/FoSu6G27mNsOhOn5g2PxBYuvVEsn0CqFIxNqQzCvB6lBVW5eF7qKBwA4IuBuH5TYR2xh5lnMGqb0p5ekggawGj7QrQ1gCeY1h6javMWKVoiDTvu8p9I/ql1HTvOqrVfsgIFSiR2rFI3ckF+QYzI7KJ4eYJlLLqADAunGodL7eIa8Spx3zBzCb27rnssUZY604KImlqHSPSS0Hg6l5ZhuqrQuvDlYdb22VY6ZqwAraeIee/NrKOIBy2lWnzNDdbaDPpuIuXbm4hZpoQ0PmK0y7oLm78RMzOyJ/ZMFgUvCiqHhOmn95sFNqvzdvJFG3cFp3MQzVVWOYLqTfD5IjjrWqvcDYFYUPawrKlkvqYCvRHNLuHNt9waYVWYs2AEC+yl5l4heAUbw+I3Hcj8JYOkh2ZJXwKTnhnhjmgPEaH5miE/UvFHUv8AgtdjfxzCKCAOLbhFF1aWI0QMKKSXoF4D2SnoALa4PljzGo5VX/mVqH62mqfaH5hD9Tuo06VxdWHPEt5oIKHee4xnNBaHDBwTCV6glhsUeJkqtr3AJlwKr7lHcjjycqlWblmuoqKL05/MTosRTgXrqGxVXpbA4ILqrHoXqBFRkwzKSVqq7rzDxVSGOAHLMHb/AAqcy7WwUsDVeL3FA0p1Y6gPgOaULmC+nq3y55/3CR0Gki2msThZv94GYZuxtwy4rlMC6PFQZQA4ROYeloTGdr5h4u5X3cAQA8DAtDtq4HAKBVHl7mH1HHgv8IwtCmtlESnkPRqCBAANjbVwxSjnUtZV5Y4lIEw90l15Q3TAPRRx3BLlq0cl+ZVNrSg0j34ilUZFVoBZ8zClR1Z6IrnqpkfUuQ11FqXQ91CTWCA+UvmKoUdFBl+YaKOUHXmPq7NW8w86YyB5cy7K0mRYt1GqEmnNgw/VF39Qo1tcPGAWhDVnrxEpS1ysrUr+gRS6XsYjrqU4H8HmCQUYA5UbTzOMsMWFHiKH6AD5gzct2rmjawFtq+1jr1OLrjETkejB9pglnUCheW+JUCoKC9EQOrtsIHPlYiE6OhR5lqShcPg8wlbEOi8EWOC5fAtpi5ZdGoXssaA8e4qEaBnLMKACuKC67XFxVkOk3DJmVm1+ZjQOpeWynKha+I8WjwLbexCYXVRi/SeF/eqG+eXwK5aZhJ+QLeO4W4KdyWI6taekYb8JL7FsEnNEspvIRdWGWq4Mt4lw7sBtffECObCANPPqKiAXbNgwTFYvPcxBh/H1CPUCGx6SPOYYjXmXU2rxDD6i0gePVg/RD9UWMUirzEGZ+xVsL8RYVg1q8ErC4Shx0HxDZeQ4gYXzC5gvtfU/cDSCTP7L6hJQbbtT8Aj+ArtAI2Fm2sH/ADBMJa58V3U20wMK8ug4JXGddDjLGDGXTbLLlRVWJxJZYXJajhgB1nASZBuWoUlqO814mS0I8ko+ZpGI5OMx3ZF3bUsB21BfYF1TZ4lDll02/eHEYfRXZ7gILyo48tlEatcMkVVf0A0hV9fiNmba9F2v8w1vcoC8NxZBpfQr94ssKDgd/LF/EecUEODn/EwPwGb2Lgj6LBAHQuZDIvcBgRj8vKYBtBBOm2KCLVvZDKY58LuI05SlD5cEsgZ4PRMMYPGVohm3uFkmguzz2TchYSfREpQbDmojAIiu1e5R5QJl7PYuLaCy9DfgIfqjSY8rw1Z/M3mxWfSBM15pXKrA3qjYuSH2GuzT8xPwVnEMvqOBYzGPEtZFKuD4DiGeN5EqVZ+ZSagbDdvRLiw01ZphvS0CUzAfMvqw734vKj32EhRGomdc6DH87hqla1Xb9JWkxoljKbeeiuzmEgCQcLACVJBeoIrjYoLeruAbj95jXzuWtXNS+SJVk/DpQ2RB/AfEacdAXJ2tx5UKptUIyunQtDwQa9IJVPQ4ZVLLjaKCStqG/Mz+Uu68y4ZVjLW7HxK9rVaKSveYr8LIqDbXMxhZAI59oEB5AgPMLS4eMmFjy2Jb0OHqYmDwK245tgITHMY6zY0EYHiYntBA59TAixU9hB0XVPMTMICeay4Y3X1FBWaf/S3D9UroEHUe5T/o2w4sr7hK9zamPhJBs5GYNgaFHzuMHE2b8Dx5jd0trpw9psBMhD5hMiU9OpiMkxVrjWEKYnlXg7lgozgw2EqdgQuzuI9i7b1pmPgiOQcfyYpkUO88SiyCcJzUaS1OF1tPBMog1/7iImfnDiKT7/EDGbi5qXKOVNV3D5W2pTAksWVYDqOzEdcxGuU9q6JuusdJFPJcP/ynUfoAToWgHdPLg0ww22IzlPGZSGRiGqcxtD+QXqVEuplh76jzIIddV6mOgj5rgnxCOAUNJwwaQtzJy+HzBVSQoqcAcQl4RGQXCo4u6RdvZFHaFu8ng7iz8WOxohjFqy0EXMR05DtgViBAlRs82Wu3dQKGSh7DD9UiwPMVkqAF8DXwfcCwHlB7gSeLakgFgNA0y0HMgUNiZ5jqzvq+iB1aADHkOJUXirQsaeoUbiP7+gsf4h5r6Ebs4gRpayq4y7xCw2AuwtfiDlTo5j03CgNs7ergoCCmGGGE7NCw5PKXqYk40L1dRIjyOEhSuU26qr5mgF9k8cf05zxLQ32uULaiqNm634HxmF1qTkc49y5twHWW/aaMIqNCnDMd2bbxUb16q7W4YiszPERbYNPxoy6soewS7cmgBnY/iDTGnTW5oH1Nel6llwFI0cQhgwaUlbqCfh0fa6l83kNgHAw6SipTTmETU4BHXxDL74KQ7OTzGlutaPg4gZgQIZVVrxFIY8mi2avrAeBD9U5Es0goTJ8ooS6GoXqGbukau1qI3SoZPce+dCg+4m9OYNKbI/5XfOPjxBAMqhPl+obC13BbsHUxHsrQjdBFTYTAJsjnwyqXpExGiwWOm6Gxmo6jyjl1FbALC2kPMfexCpp4ZTwABbX8cyz0LLRlWnmcXcx3EYdAn9J0GYARnqZjEFCxdniJha1atye47yNKx5SKr8tZjQswsVkZGZVvgIdSrSuWpjYSBYXVcErroLitI1Mp4rhHIkOkOBFcWQL4B2Vf5qIn6sFdXlEVmdp6vDLaBVYcaogSWg077IlAPYrHiXVMRNDyxWKELQdEVwJ5BeGJCxhxxBAgZlQInA7aRATKi2sv4jmAVA1gIfqqhzqXKAslNK6X3KMtwdv4PEH9gRa9dISVS3daDqOJcuKI9uo5dszfeLTCsm3MKkNzrV4x1CbIIt3ND1C3yMWSBMA5Bs6SJ8Nkl96QNHDvML4MsqgYBgh74iqsXcNoIwWQsSkmeC+XNVB11XmBtZQEUrPzLZ4lKSu3iGMbkuBwzOC5gHCvCRYEWdK8MNVYtZo4mAJgEQ1YR7Y98oSwmLOYNyKTskOGFjpcujb1UxJEvDZffMRcWYU3I0RcASJkRhoTYVIKOymycvgltAhE4fEo+uBMbPbzFkmxivnmA1z2pA9cqSOZcBpa90bqBEpdN5PPcP6ASoQVHEiUujd3+0ayNbwsp+0Ahj9V2Ha6Qw/DEQQBYsUs7E/eY/VYaU+I2MY40ompUK8vUqo32n2m7QqB+X7ymJmQDh9ynBCKuHzUUgOeTZuYTXXkvBDamW7nkEcYVCySkKQNlunxDC0aRTxgjtM2GklfCAxDNH1HZMg6rpzND4Zb5HmG2zY5PCUIlJkZQZBvIX5giv3kpFX1IYiVXbgqK7jacDwyzPBg5ZzLfjw4Jz6xuuRhlySv+sAWhbsdRQWbZ5m4QXKANe4Qg4DQUM3BfL6w4K8yqmmxYjhIpICs4h5JzTUJVYJWTDey6RiKoJSS5yQGbkHxEdFopzna+ZXUCEBAxFArwRZoIrC2oH4eU4aPoT9WpEJBZQzXCf8AeZfKAZVGTUnLQwisVjgPSKbEUDL5jxqFrK3p5jFboIl+kyCNwmiVL21yweogsKmAvOI8iqKlYFQQJWsMnL4l1ulRD0kpML21ZCyoRYVeoH1tLEE4vUYkopXgEoY+DtwuzxGi4g26mJKvQ4I1KXikCVK5E5iUkHSoojUGFexuXB7yFI/zHpas7oNWeSZ16EiK0z81xIZjO6Wh2wHLQEWY43DE4skz0DiZBhnXVXmANlGdjNEow1oELA1CvC01KcLBm6enmHbb1+kjDLiZxB3GJ27KrN0dErMCVAgSocmTCsrr3Fd5N8Q2aqHQcfq1MxixKJdeYFjAN2Rvt19w8+hUPNsEhOmyDQdwuijDTMUsFBC4w1kjaBuoMVhgvBphnF2Rm6eWVUvkaXwEWp2U0W/ZEk4Ddy/sRys9wOQtv6lyzpQ48VACI/FiOXzUCDigi1e5Qd0GsOdprQbwkBNr8QbL+CUj5pXWrsOpk0TzncQvLRq0xTsjdRmMreJdporWSy4B+iXi5tX+YBSkFZOvqYz8TuZx5jm5TqFOTz4gt0JVJWnEFvNKWekykA4Erd4Dh4p1FcpPYFh6ajxxfRXs4YHioUUqN1KlQIEqVNF8QstW8PMzzHCHNQM2n4+pbn9XOmCW87IFp6xcXucr+UFWqu21BGwschl+SG029zEVBxC2Ogm0dI5AgnSPUaW3OeZNTiBUj/cIA9HGnhSN7lPQ07INVSLrTkebga5kr+Dud6rD4I7mC69ExfVx9scnTBpK66lk3NtAYLPX8znMb/foqr9xdW1ujMoZb6mdC26p9RDZAWVep6r2Lh/YMtFYv5h/L63Vtqc8kq6evMS+kcdC4ItW7IB0XKRkipQ9ckZBoLA2RLF53oE5jcHWCl7xAZ4gindbnl3AlQJWJUqKRSLUVwfBmCSgE2LKHoIdKDDwE5/V5M2ikeSMh4WmTdoeKvUwi74p9Q6BXglcjZQPSwvbWVcOE8RO6YJt7DuuZlEG0yQz92ldOLPMAGC4o0eK7mfZAMHzAkfDuzLSGhJp8nZ1GNZsDshCNXvlHRMBpTuEXwBK2peYEGntNhtOHiAWAHYO58M2QDs4mHK/NRlgbdEuZqBdO4SMKDOHJFavWL/6uIUhgRBSCTZivKE18HcZbwCtO66hJntXDbE4ZzXUxek7jMh3XI0kG6nk2+JZ3mBh53L963UBQHRAgSoEqBDmy1fB5ZojsbgeE5IQddEvFeVz6qV+sSrh3f8ArnUa3RLQmEriWA6eJdl7mwj1D9iCEBQMjuOEi8rklPZsW7IRsrfAlTSGy78wBTx5nF+alDaZ4J0IRiGK5fnuVC2DRZzjJVyTKskqlAa1idJFaqhFoXBBCEaRpHqXbs82siK2n1LQVdGYXGPEQvNwsOix8N78Y4SDTegY/wAkBD5k7v3XDM6RPXLHSw8JZYfW9zYFA6vwksIRbIo3LxaHhxfqcOAAWtcBLMZkqutkNlJL7p2+WBiVAgSoRWI1bC0LeOPm8wYxTflgvzTjwwyowDAHH6y0gQUWiWsab46iRAgP7CIeogbu5QQkDslgIAtf+hgB6dNF64CJeBUxSbKiMKqzi8niUAWWrJ5zKyIdi5gMBCgZoiBw5vskX2hEqr6D1CIMW/y3MCGLTs5Jg5LuHLmXzKYpQdsqv6Fg36lndUNfCzmzxNSOBWpVV3VwdKFnFu5Rjga6xXZ2QoyXGxfa8TRicC9+OpveMwvZEFJ6aljwiU5I7qrYdW+pUqBKlQJUIyCV3R6JQvcxaqgrdy4glTzwF9Bj9ZpcP7WaaYsCDCF77eGJSYYmB89TOGQwE9kCgDVcfJOo59vtCPR3BILTZDpeZnYZgFoZqXxAbOnR0TFUIlpfMZIBl+YljbBTKtHcbdFqtQ7+Ie0lYTXjxA/r1gLriFgEs5E5JUbMt1eUNi2r29RIBudIJYAcrMQU9C4eQPrmOJY9tAWrxLlbpXS9W8wpKdF4Xww4l1KU8coeEGdQOrcTZZO09niNxArKK8X5jQ0nxGHmb3AlQIECVBLkJNAQus2GUph6CAUbgCGv3Xjx7hor9aMy0jBy926ZWdwDATiDmQXI35GM0XlVMz1hbBLoRGB0tr4ivlWNAGYJA6NL+ZcULiWmleSU8+0XR48xANsrM1oc4Go3ZQs2B2MYTfVMI1wS87tjFVaV6mQxFs0IzCsspyaTshcIx93k8ShNQTqdq7Yh9IS7uC6i9iw6QlChqC0cHibZexgPmWVMMqj+Yo4uIUfcEvSnjQPsVGdf9Lb8VVMtj12sqBK5gQJWIEpaiA0g/lKvApm1w6uAxAFAGofrUF5haComzBj2wZyRCo++5XwFbGLiofUMSmsv4fcMFy4ChfzAJHhGvkM488D2sOqa2EWvMXcTAgh7HmDP8CVvG0hpd8vaPfiFbcwW24Al5kAfqU5MTRHFi3C5YBnJfxFJqXiKepYDCqlhgCeoKgi0lmvBlQuJjRFmLouL6DllUwWpHwMQAhLKvtTMrdSeUdUG5dKFgj5niVh7NFB3iBAlQMQlQJUNFaHjzAp6yUjzipmipb7XbKr9bJCzuocJUFxutmrf4IdDTUH15gvuBZGvcVShXllA61XVo7EFXdgjL4cNGcsM0w1g8MexVraFaPEYxHTFXzEtJDOQNWzKCwOFz/rghOodUHB1xvxK4HfVTLRZ8OwonyYF/AIjTKHSPmBWJwQAtZ8xauNtiKC7aoH4IqxzcflgPraLLxR0woUQVXT+SPPVtSpxb9QIECBKlQJhmC8SHdCE6f6gcrB8rweP1ycQhbC3juL8OfuA3dNmfEdAFikH1HVyboq5TtBpMRM4FczquyaR5uPGJCoDVnGJYQtZs9giFGqpX/CFotcq6MIn7TPNwGOdwAKQaD0XuvESsR9GBTaCshYQrZQFQ4HZgFYoqUf4ZyC9IvMty22k2CE4A5XxKopsKz+7MKYxQv8AMOyAjxCVcPWdtaeCckbRAtQNaKgSpUIECoEu0LnQcr4lL5ZxmCKIXwDy+YY/XVqIIlU8xckOKFtt7HH1Kgz7UX3UE2xP88YktWaOPQSjJqSgdl8R1Vzm3EqczFVdwIEG1YT53MywqB8EhYWtkA4eDLTwpFh7twpW4b5fcs+gQFJaeEcvNoloXnqMvGgVHJUeyDKrPbHbM8nq45SSswp01D3mSn/NSgDdhR/M39HQ9hzDBzt6gCFB+YEqVAlSooQjYXLc+FRK6Hgg7wpSi+HhfmBAMfrwfrk7UGT0mPqWdjMsjZeIRGN2qv1uZ3qnhp6jWhS3YGiF9CNbD2yvuhN7Pjc1y/TR+0hN+h95tHn+3aAe445VC9xed72HFNMoaRSdQ6olIsoJ5xjQj+B2eIY76WxtJ2ckvxJYa7TK63tx38so6PQV8sYdDH8nRO+Cm15csVUJ7kmBAlQIFyqitXoFqzLrAhYbeIA8VddWnzmCiAwBx+vdYyOdNys+HuC2h0qQoTc5CxtvBVmXxKnj3gny7gC/wB+0YdZd8i81D5Ti+oM4uDZ8DhgcCAbrrkYaAmfic1NalkX4P8QJTwhb2csN9hyBto8RwwDstSp9FXI+mY7uxZ/EXF+Sw8RVyynPo8sCB/QJUqCwcuIkXE5FXRXMFXZequynPmE6rBRmnK8sFH69YDBtaykwPI5Iht1hKbB4SmIDQRUDpTMqfEwIvtLhcseUfiIAaogPHcGo9ssrslVZ1U0/McGnVR8zCeiC7V9y4aFp/wDMSBndt2qYSNx3w6L8wBHWtXIv1BWeXkZ9GJedvBfmo/Vgarb4IUEFBT6HMvm/iXuAtK9PU22V0UHg8SqgQP6m8oBy4CA0vajC8vUunVFRhV/HmEMODouAGv8AgAtSi/Gc1/LDuU2Vn7RYTjQVREK4X9zETyve+OoJBGmqHReoPflS1H4uZYD2w/aao+hXY/UWlRNb9scx7pi+4RDdZ496SOVly5niYczAf+mLmBJhkH4lwZDat3CyBVoC2F/Eev5jJBaJ2Y6/oECH9GgMBWrBrS5I655gRuaXyJMDUL9rl/4CACFSOmXNKrNvYPUzH21/S7myLBUCquGbOfc36M3EBOcGri+agLp2victFon/ACwgZ0X5jKAhBm6RTDgIZ9o/aLuYaZ1xv3EYsVTR7zgj874J7LrVygldf0ISzVCH5EpL6e+PiMWFgMnvljwQgUtH/Ag4NkRHNfOo5BcALGmoCV+m8XPjqIvbKjdfMqlgXMaGOci0sSrmrGEv1FmV6dn3E3jZqfRLuWhQUV1BRPqkwcS8IwAW62vMr+lf0shDyx2jR0/mC8CKa0bf2Sv+MRSof8CJERDMMZNvH7iakfA/mMQUXlXxi4iZqFlrpxDyZGUHuAFWR3fvCYw7K/MInTBos+o5rOoJXFBncrb1eJTANpg8lcEJ2Mcw8LLOUWMtFx+BWdk1UwnwRUr+qQ2tf5R4ypxxHfkIlep4hpiEOB6go/4GSccdHiLxJdEs4gi4qDmZ9GqpHxDRwqhhx/mDf7w1q3FHHmG4YqQLyyw2btlX7h+nOrq/mY+nQNPO0r6xWrLCICgwH9VrbRK118nqINyr9sNeUWU+fhCuXQsEoNf8DutRjRuS6cgj6k0jiWPcbZZtCyr2IdPvhfqIryNJhvDAYX1ZADRALdJKyLKLhhP3jEKyrOsf1Bmq9SkWSXWA9S8LayH0bY1TBhPZD/4gkQYA/wCCsA6lJyvdg5wfc4tXjY+IEy/GVkY7OJah+LV+/wDCWNu3+6CgHuX1Lk6LZPBxEhCrXasqJRYoXJfbK4ZS7Jmng/iLeW7/AKJrA+ZleX5sB7h1KCm4vNtn1KFCLd/i9PBiFAP+C2KzFFIkH0lTyf8ADuDI4dYTK5uXI+pMUgvbC81sRB2NMyagMS2gOrlQL0SB6himXy1BXCBv1VRweV0TIY7arxaDUDVI9CH/AAcFsUCxOkmbW1Es+2D4hlsWrL8M1HiwJ/z+Ifdzx+0Rw94yP5i5+9Kf2mZmntf2FRomzkn3MwA3mXzxMAZFAXdLfxKp6KWb92Di6EB7IAbLlf8ACFSpRzEOpRKIhKLmJRK6qV//AKtf/9k="/>
          <p:cNvSpPr>
            <a:spLocks noChangeAspect="1" noChangeArrowheads="1"/>
          </p:cNvSpPr>
          <p:nvPr/>
        </p:nvSpPr>
        <p:spPr bwMode="auto">
          <a:xfrm>
            <a:off x="5791199" y="2286000"/>
            <a:ext cx="2895592"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Content Placeholder 20">
            <a:extLst>
              <a:ext uri="{FF2B5EF4-FFF2-40B4-BE49-F238E27FC236}">
                <a16:creationId xmlns:a16="http://schemas.microsoft.com/office/drawing/2014/main" id="{A3C10E1E-742D-7512-C681-F0F9A09D49F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485198" y="3048000"/>
            <a:ext cx="2503061" cy="3128826"/>
          </a:xfrm>
        </p:spPr>
      </p:pic>
      <p:pic>
        <p:nvPicPr>
          <p:cNvPr id="23" name="Picture 22">
            <a:extLst>
              <a:ext uri="{FF2B5EF4-FFF2-40B4-BE49-F238E27FC236}">
                <a16:creationId xmlns:a16="http://schemas.microsoft.com/office/drawing/2014/main" id="{2038CF3F-EF0D-D5C9-E740-0B07701F6F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0920" y="1489924"/>
            <a:ext cx="1410660" cy="3444875"/>
          </a:xfrm>
          <a:prstGeom prst="rect">
            <a:avLst/>
          </a:prstGeom>
        </p:spPr>
      </p:pic>
      <p:pic>
        <p:nvPicPr>
          <p:cNvPr id="25" name="Picture 24">
            <a:extLst>
              <a:ext uri="{FF2B5EF4-FFF2-40B4-BE49-F238E27FC236}">
                <a16:creationId xmlns:a16="http://schemas.microsoft.com/office/drawing/2014/main" id="{6F2BAC69-29FC-04E6-F1C4-55B630B340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02715" y="2294167"/>
            <a:ext cx="2307886" cy="1468654"/>
          </a:xfrm>
          <a:prstGeom prst="rect">
            <a:avLst/>
          </a:prstGeom>
        </p:spPr>
      </p:pic>
    </p:spTree>
    <p:extLst>
      <p:ext uri="{BB962C8B-B14F-4D97-AF65-F5344CB8AC3E}">
        <p14:creationId xmlns:p14="http://schemas.microsoft.com/office/powerpoint/2010/main" val="311695551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66B6-9651-CC0D-32F7-AF662EC205E3}"/>
              </a:ext>
            </a:extLst>
          </p:cNvPr>
          <p:cNvSpPr>
            <a:spLocks noGrp="1"/>
          </p:cNvSpPr>
          <p:nvPr>
            <p:ph type="title"/>
          </p:nvPr>
        </p:nvSpPr>
        <p:spPr/>
        <p:txBody>
          <a:bodyPr/>
          <a:lstStyle/>
          <a:p>
            <a:r>
              <a:rPr lang="en-US" dirty="0">
                <a:solidFill>
                  <a:srgbClr val="00FF00"/>
                </a:solidFill>
              </a:rPr>
              <a:t>MERCH STORE</a:t>
            </a:r>
          </a:p>
        </p:txBody>
      </p:sp>
      <p:pic>
        <p:nvPicPr>
          <p:cNvPr id="9" name="Content Placeholder 8" descr="A green t-shirt with a blue logo&#10;&#10;Description automatically generated with low confidence">
            <a:extLst>
              <a:ext uri="{FF2B5EF4-FFF2-40B4-BE49-F238E27FC236}">
                <a16:creationId xmlns:a16="http://schemas.microsoft.com/office/drawing/2014/main" id="{20A8558F-A40F-D1A6-48A1-B385AF673F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15" y="1448012"/>
            <a:ext cx="4495800" cy="4694729"/>
          </a:xfrm>
        </p:spPr>
      </p:pic>
      <p:pic>
        <p:nvPicPr>
          <p:cNvPr id="11" name="Picture 10">
            <a:extLst>
              <a:ext uri="{FF2B5EF4-FFF2-40B4-BE49-F238E27FC236}">
                <a16:creationId xmlns:a16="http://schemas.microsoft.com/office/drawing/2014/main" id="{146A91FF-E783-441C-29BC-1C7E899AFA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05400" y="1448012"/>
            <a:ext cx="3603713" cy="5212012"/>
          </a:xfrm>
          <a:prstGeom prst="rect">
            <a:avLst/>
          </a:prstGeom>
        </p:spPr>
      </p:pic>
    </p:spTree>
    <p:extLst>
      <p:ext uri="{BB962C8B-B14F-4D97-AF65-F5344CB8AC3E}">
        <p14:creationId xmlns:p14="http://schemas.microsoft.com/office/powerpoint/2010/main" val="22238274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Volunteers</a:t>
            </a:r>
          </a:p>
        </p:txBody>
      </p:sp>
      <p:sp>
        <p:nvSpPr>
          <p:cNvPr id="3" name="Content Placeholder 2"/>
          <p:cNvSpPr>
            <a:spLocks noGrp="1"/>
          </p:cNvSpPr>
          <p:nvPr>
            <p:ph idx="1"/>
          </p:nvPr>
        </p:nvSpPr>
        <p:spPr>
          <a:xfrm>
            <a:off x="228600" y="1380246"/>
            <a:ext cx="8686800" cy="5325354"/>
          </a:xfrm>
        </p:spPr>
        <p:txBody>
          <a:bodyPr>
            <a:normAutofit fontScale="92500" lnSpcReduction="20000"/>
          </a:bodyPr>
          <a:lstStyle/>
          <a:p>
            <a:pPr marL="0" indent="0" algn="ctr">
              <a:buNone/>
            </a:pPr>
            <a:r>
              <a:rPr lang="en-US" sz="4400" b="1" dirty="0">
                <a:ln w="6350">
                  <a:solidFill>
                    <a:srgbClr val="FF0000"/>
                  </a:solidFill>
                </a:ln>
                <a:gradFill flip="none" rotWithShape="1">
                  <a:gsLst>
                    <a:gs pos="0">
                      <a:srgbClr val="FFF200"/>
                    </a:gs>
                    <a:gs pos="45000">
                      <a:srgbClr val="FF7A00"/>
                    </a:gs>
                    <a:gs pos="70000">
                      <a:srgbClr val="FF0300"/>
                    </a:gs>
                    <a:gs pos="100000">
                      <a:srgbClr val="4D0808"/>
                    </a:gs>
                  </a:gsLst>
                  <a:lin ang="16200000" scaled="0"/>
                  <a:tileRect/>
                </a:gradFill>
                <a:effectLst>
                  <a:innerShdw blurRad="63500" dist="50800" dir="18900000">
                    <a:prstClr val="black">
                      <a:alpha val="50000"/>
                    </a:prstClr>
                  </a:innerShdw>
                </a:effectLst>
              </a:rPr>
              <a:t>Our success depends on volunteers!</a:t>
            </a:r>
          </a:p>
          <a:p>
            <a:pPr>
              <a:spcBef>
                <a:spcPts val="1200"/>
              </a:spcBef>
              <a:buFont typeface="Wingdings" panose="05000000000000000000" pitchFamily="2" charset="2"/>
              <a:buChar char="Ø"/>
            </a:pPr>
            <a:r>
              <a:rPr lang="en-US" dirty="0"/>
              <a:t>It takes over 100 volunteers to run each meet</a:t>
            </a:r>
          </a:p>
          <a:p>
            <a:pPr>
              <a:spcBef>
                <a:spcPts val="1200"/>
              </a:spcBef>
              <a:buFont typeface="Wingdings" panose="05000000000000000000" pitchFamily="2" charset="2"/>
              <a:buChar char="Ø"/>
            </a:pPr>
            <a:r>
              <a:rPr lang="en-US" dirty="0"/>
              <a:t>Each family should expect to work at least 1 shift during every meet they attend.</a:t>
            </a:r>
          </a:p>
          <a:p>
            <a:pPr>
              <a:spcBef>
                <a:spcPts val="1200"/>
              </a:spcBef>
              <a:buFont typeface="Wingdings" panose="05000000000000000000" pitchFamily="2" charset="2"/>
              <a:buChar char="Ø"/>
            </a:pPr>
            <a:r>
              <a:rPr lang="en-US" dirty="0"/>
              <a:t>If you cannot fulfill your volunteer duty, you are responsible to find a substitute.  For most positions, anyone over the age of 15 can fill in. </a:t>
            </a:r>
          </a:p>
          <a:p>
            <a:pPr>
              <a:spcBef>
                <a:spcPts val="1200"/>
              </a:spcBef>
              <a:buFont typeface="Wingdings" panose="05000000000000000000" pitchFamily="2" charset="2"/>
              <a:buChar char="Ø"/>
            </a:pPr>
            <a:r>
              <a:rPr lang="en-US" dirty="0"/>
              <a:t>Board members and officials are also all volunteers.</a:t>
            </a:r>
          </a:p>
          <a:p>
            <a:pPr>
              <a:spcBef>
                <a:spcPts val="1200"/>
              </a:spcBef>
              <a:buFont typeface="Wingdings" panose="05000000000000000000" pitchFamily="2" charset="2"/>
              <a:buChar char="Ø"/>
            </a:pPr>
            <a:r>
              <a:rPr lang="en-US" dirty="0"/>
              <a:t>Non-participation will mean </a:t>
            </a:r>
            <a:r>
              <a:rPr lang="en-US" dirty="0">
                <a:highlight>
                  <a:srgbClr val="FFFF00"/>
                </a:highlight>
              </a:rPr>
              <a:t>your child will be unable to swim in the meet and a $50 no-show fee will be assessed</a:t>
            </a:r>
            <a:r>
              <a:rPr lang="en-US" dirty="0"/>
              <a:t>.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19336261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Volunteer Sign-Up</a:t>
            </a:r>
          </a:p>
        </p:txBody>
      </p:sp>
      <p:sp>
        <p:nvSpPr>
          <p:cNvPr id="3" name="Content Placeholder 2"/>
          <p:cNvSpPr>
            <a:spLocks noGrp="1"/>
          </p:cNvSpPr>
          <p:nvPr>
            <p:ph idx="1"/>
          </p:nvPr>
        </p:nvSpPr>
        <p:spPr>
          <a:xfrm>
            <a:off x="228600" y="1380246"/>
            <a:ext cx="8686800" cy="5325354"/>
          </a:xfrm>
        </p:spPr>
        <p:txBody>
          <a:bodyPr>
            <a:normAutofit fontScale="85000" lnSpcReduction="10000"/>
          </a:bodyPr>
          <a:lstStyle/>
          <a:p>
            <a:r>
              <a:rPr lang="en-US" dirty="0"/>
              <a:t>You must sign up for a volunteer position for each individual meet.</a:t>
            </a:r>
          </a:p>
          <a:p>
            <a:r>
              <a:rPr lang="en-US" dirty="0"/>
              <a:t>If you do not sign up for your volunteer shift by Thursday 8pm before the meet and your swimmer is declared as swimming, </a:t>
            </a:r>
            <a:r>
              <a:rPr lang="en-US" dirty="0">
                <a:highlight>
                  <a:srgbClr val="FFFF00"/>
                </a:highlight>
              </a:rPr>
              <a:t>a shift will be assigned to you</a:t>
            </a:r>
            <a:r>
              <a:rPr lang="en-US" dirty="0"/>
              <a:t>. Again, if you do not fulfill your volunteer shift you will be charged.</a:t>
            </a:r>
          </a:p>
          <a:p>
            <a:r>
              <a:rPr lang="en-US" dirty="0"/>
              <a:t>You will select your volunteer shift in the parent portal. </a:t>
            </a:r>
          </a:p>
          <a:p>
            <a:pPr lvl="1"/>
            <a:r>
              <a:rPr lang="en-US" sz="2400" dirty="0"/>
              <a:t>If your child is swimming, be prepared to work or send a replacement.</a:t>
            </a:r>
          </a:p>
          <a:p>
            <a:pPr lvl="1"/>
            <a:r>
              <a:rPr lang="en-US" sz="2400" dirty="0"/>
              <a:t>If you are unable to work or find a replacement, please talk to your committee chair. </a:t>
            </a:r>
          </a:p>
          <a:p>
            <a:pPr lvl="1"/>
            <a:r>
              <a:rPr lang="en-US" sz="2400" dirty="0"/>
              <a:t>We have a few positions that can be done away from meets, see a board member for information.</a:t>
            </a:r>
          </a:p>
        </p:txBody>
      </p:sp>
    </p:spTree>
    <p:extLst>
      <p:ext uri="{BB962C8B-B14F-4D97-AF65-F5344CB8AC3E}">
        <p14:creationId xmlns:p14="http://schemas.microsoft.com/office/powerpoint/2010/main" val="83221540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Volunteer Sign-Up</a:t>
            </a:r>
          </a:p>
        </p:txBody>
      </p:sp>
      <p:sp>
        <p:nvSpPr>
          <p:cNvPr id="3" name="Content Placeholder 2"/>
          <p:cNvSpPr>
            <a:spLocks noGrp="1"/>
          </p:cNvSpPr>
          <p:nvPr>
            <p:ph idx="1"/>
          </p:nvPr>
        </p:nvSpPr>
        <p:spPr>
          <a:xfrm>
            <a:off x="228600" y="1380246"/>
            <a:ext cx="8686800" cy="5325354"/>
          </a:xfrm>
        </p:spPr>
        <p:txBody>
          <a:bodyPr>
            <a:normAutofit/>
          </a:bodyPr>
          <a:lstStyle/>
          <a:p>
            <a:r>
              <a:rPr lang="en-US" sz="3600" dirty="0"/>
              <a:t>First come/First pick</a:t>
            </a:r>
          </a:p>
          <a:p>
            <a:r>
              <a:rPr lang="en-US" sz="3600" dirty="0"/>
              <a:t>We need experienced volunteers to take some lead positions.</a:t>
            </a:r>
          </a:p>
          <a:p>
            <a:r>
              <a:rPr lang="en-US" sz="3600" dirty="0"/>
              <a:t>Changes/trades can be made but must be coordinated through the volunteer coordinator. </a:t>
            </a:r>
          </a:p>
          <a:p>
            <a:r>
              <a:rPr lang="en-US" sz="3600" dirty="0"/>
              <a:t>Questions/Problems: </a:t>
            </a:r>
          </a:p>
          <a:p>
            <a:pPr marL="0" indent="0" algn="ctr">
              <a:buNone/>
            </a:pPr>
            <a:r>
              <a:rPr lang="en-US" sz="3600" dirty="0"/>
              <a:t>Email: </a:t>
            </a:r>
            <a:r>
              <a:rPr lang="en-US" sz="3600" b="1" dirty="0">
                <a:solidFill>
                  <a:schemeClr val="tx2">
                    <a:lumMod val="60000"/>
                    <a:lumOff val="40000"/>
                  </a:schemeClr>
                </a:solidFill>
                <a:effectLst>
                  <a:outerShdw blurRad="38100" dist="38100" dir="2700000" algn="tl">
                    <a:srgbClr val="000000">
                      <a:alpha val="43137"/>
                    </a:srgbClr>
                  </a:outerShdw>
                </a:effectLst>
              </a:rPr>
              <a:t>dpsealsswim89@gmail.com</a:t>
            </a:r>
          </a:p>
        </p:txBody>
      </p:sp>
    </p:spTree>
    <p:extLst>
      <p:ext uri="{BB962C8B-B14F-4D97-AF65-F5344CB8AC3E}">
        <p14:creationId xmlns:p14="http://schemas.microsoft.com/office/powerpoint/2010/main" val="98897083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Let’s Practice!</a:t>
            </a:r>
          </a:p>
        </p:txBody>
      </p:sp>
      <p:sp>
        <p:nvSpPr>
          <p:cNvPr id="3" name="Content Placeholder 2"/>
          <p:cNvSpPr>
            <a:spLocks noGrp="1"/>
          </p:cNvSpPr>
          <p:nvPr>
            <p:ph idx="1"/>
          </p:nvPr>
        </p:nvSpPr>
        <p:spPr/>
        <p:txBody>
          <a:bodyPr>
            <a:normAutofit fontScale="85000" lnSpcReduction="20000"/>
          </a:bodyPr>
          <a:lstStyle/>
          <a:p>
            <a:r>
              <a:rPr lang="en-US" dirty="0"/>
              <a:t>Logon to </a:t>
            </a:r>
            <a:r>
              <a:rPr lang="en-US" dirty="0">
                <a:hlinkClick r:id="rId2"/>
              </a:rPr>
              <a:t>www.deerparkseals.org</a:t>
            </a:r>
            <a:endParaRPr lang="en-US" dirty="0"/>
          </a:p>
          <a:p>
            <a:r>
              <a:rPr lang="en-US" dirty="0"/>
              <a:t>Sign in to your account</a:t>
            </a:r>
          </a:p>
          <a:p>
            <a:r>
              <a:rPr lang="en-US" dirty="0"/>
              <a:t>Click Parent Portal</a:t>
            </a:r>
          </a:p>
          <a:p>
            <a:r>
              <a:rPr lang="en-US" dirty="0"/>
              <a:t>Find volunteering on right side menu</a:t>
            </a:r>
          </a:p>
          <a:p>
            <a:r>
              <a:rPr lang="en-US" dirty="0"/>
              <a:t>Select 2024 Mock meet</a:t>
            </a:r>
          </a:p>
          <a:p>
            <a:r>
              <a:rPr lang="en-US" dirty="0"/>
              <a:t>Choose volunteer shift</a:t>
            </a:r>
          </a:p>
          <a:p>
            <a:r>
              <a:rPr lang="en-US" dirty="0"/>
              <a:t>Click Register Now</a:t>
            </a:r>
          </a:p>
          <a:p>
            <a:r>
              <a:rPr lang="en-US" dirty="0"/>
              <a:t>Fill out volunteers information</a:t>
            </a:r>
          </a:p>
          <a:p>
            <a:r>
              <a:rPr lang="en-US" dirty="0"/>
              <a:t>Click Review</a:t>
            </a:r>
          </a:p>
          <a:p>
            <a:r>
              <a:rPr lang="en-US" dirty="0"/>
              <a:t>Click Confirm and submit</a:t>
            </a:r>
          </a:p>
          <a:p>
            <a:r>
              <a:rPr lang="en-US" dirty="0"/>
              <a:t>DONE!  It’s that easy!</a:t>
            </a:r>
          </a:p>
        </p:txBody>
      </p:sp>
    </p:spTree>
    <p:extLst>
      <p:ext uri="{BB962C8B-B14F-4D97-AF65-F5344CB8AC3E}">
        <p14:creationId xmlns:p14="http://schemas.microsoft.com/office/powerpoint/2010/main" val="318619807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SEALS Goal</a:t>
            </a:r>
          </a:p>
        </p:txBody>
      </p:sp>
      <p:sp>
        <p:nvSpPr>
          <p:cNvPr id="3" name="Content Placeholder 2"/>
          <p:cNvSpPr>
            <a:spLocks noGrp="1"/>
          </p:cNvSpPr>
          <p:nvPr>
            <p:ph idx="1"/>
          </p:nvPr>
        </p:nvSpPr>
        <p:spPr/>
        <p:txBody>
          <a:bodyPr>
            <a:normAutofit/>
          </a:bodyPr>
          <a:lstStyle/>
          <a:p>
            <a:pPr marL="0" indent="0">
              <a:buNone/>
            </a:pPr>
            <a:r>
              <a:rPr lang="en-US" sz="3600" dirty="0"/>
              <a:t>Provide the Deer Park and local area youth (age 18 and under) with a recreational swim program. </a:t>
            </a:r>
          </a:p>
          <a:p>
            <a:pPr lvl="1">
              <a:buFont typeface="Wingdings" panose="05000000000000000000" pitchFamily="2" charset="2"/>
              <a:buChar char="Ø"/>
            </a:pPr>
            <a:r>
              <a:rPr lang="en-US" sz="3600" dirty="0"/>
              <a:t>Encourage swimmers to improve their aquatic skills </a:t>
            </a:r>
          </a:p>
          <a:p>
            <a:pPr lvl="1">
              <a:buFont typeface="Wingdings" panose="05000000000000000000" pitchFamily="2" charset="2"/>
              <a:buChar char="Ø"/>
            </a:pPr>
            <a:r>
              <a:rPr lang="en-US" sz="3600" dirty="0"/>
              <a:t>Promote teamwork </a:t>
            </a:r>
          </a:p>
          <a:p>
            <a:pPr lvl="1">
              <a:buFont typeface="Wingdings" panose="05000000000000000000" pitchFamily="2" charset="2"/>
              <a:buChar char="Ø"/>
            </a:pPr>
            <a:r>
              <a:rPr lang="en-US" sz="3600" dirty="0"/>
              <a:t>Promote good sportsmanship </a:t>
            </a:r>
          </a:p>
          <a:p>
            <a:pPr lvl="1">
              <a:buFont typeface="Wingdings" panose="05000000000000000000" pitchFamily="2" charset="2"/>
              <a:buChar char="Ø"/>
            </a:pPr>
            <a:r>
              <a:rPr lang="en-US" sz="3600" dirty="0"/>
              <a:t>Let them </a:t>
            </a:r>
            <a:r>
              <a:rPr lang="en-US" sz="3600" b="1" dirty="0">
                <a:solidFill>
                  <a:srgbClr val="00B0F0"/>
                </a:solidFill>
              </a:rPr>
              <a:t>HAVE FUN!</a:t>
            </a:r>
            <a:r>
              <a:rPr lang="en-US" sz="3600" b="1" dirty="0"/>
              <a:t> </a:t>
            </a:r>
            <a:endParaRPr lang="en-US" sz="3600" dirty="0"/>
          </a:p>
        </p:txBody>
      </p:sp>
    </p:spTree>
    <p:extLst>
      <p:ext uri="{BB962C8B-B14F-4D97-AF65-F5344CB8AC3E}">
        <p14:creationId xmlns:p14="http://schemas.microsoft.com/office/powerpoint/2010/main" val="225325258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Volunteer Committees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4638470"/>
              </p:ext>
            </p:extLst>
          </p:nvPr>
        </p:nvGraphicFramePr>
        <p:xfrm>
          <a:off x="228600" y="1447804"/>
          <a:ext cx="8686800" cy="4618215"/>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545185">
                <a:tc>
                  <a:txBody>
                    <a:bodyPr/>
                    <a:lstStyle/>
                    <a:p>
                      <a:pPr algn="l" fontAlgn="t"/>
                      <a:r>
                        <a:rPr lang="en-US" sz="1400" u="none" strike="noStrike" dirty="0">
                          <a:effectLst/>
                        </a:rPr>
                        <a:t>Concessions</a:t>
                      </a:r>
                      <a:endParaRPr lang="en-US" sz="1400" b="0" i="0" u="none" strike="noStrike" dirty="0">
                        <a:solidFill>
                          <a:srgbClr val="000000"/>
                        </a:solidFill>
                        <a:effectLst/>
                        <a:latin typeface="Calibri"/>
                      </a:endParaRPr>
                    </a:p>
                  </a:txBody>
                  <a:tcPr marL="7821" marR="7821" marT="7821" marB="0"/>
                </a:tc>
                <a:tc>
                  <a:txBody>
                    <a:bodyPr/>
                    <a:lstStyle/>
                    <a:p>
                      <a:pPr algn="l" fontAlgn="t"/>
                      <a:r>
                        <a:rPr lang="en-US" sz="1400" u="none" strike="noStrike" dirty="0">
                          <a:effectLst/>
                        </a:rPr>
                        <a:t>A key function to ensure the team raises funds to keep our registration fees the lowest in the league. Work only during home swim meets to setup concessions, sell food items,  and clean up the concession area.</a:t>
                      </a:r>
                      <a:endParaRPr lang="en-US" sz="1400" b="0" i="0" u="none" strike="noStrike" dirty="0">
                        <a:solidFill>
                          <a:srgbClr val="000000"/>
                        </a:solidFill>
                        <a:effectLst/>
                        <a:latin typeface="Calibri"/>
                      </a:endParaRPr>
                    </a:p>
                  </a:txBody>
                  <a:tcPr marL="7821" marR="7821" marT="7821" marB="0"/>
                </a:tc>
                <a:extLst>
                  <a:ext uri="{0D108BD9-81ED-4DB2-BD59-A6C34878D82A}">
                    <a16:rowId xmlns:a16="http://schemas.microsoft.com/office/drawing/2014/main" val="10000"/>
                  </a:ext>
                </a:extLst>
              </a:tr>
              <a:tr h="272592">
                <a:tc>
                  <a:txBody>
                    <a:bodyPr/>
                    <a:lstStyle/>
                    <a:p>
                      <a:pPr algn="l" fontAlgn="t"/>
                      <a:r>
                        <a:rPr lang="en-US" sz="1400" u="none" strike="noStrike" dirty="0">
                          <a:effectLst/>
                        </a:rPr>
                        <a:t>Floaters</a:t>
                      </a:r>
                      <a:endParaRPr lang="en-US" sz="1400" b="0" i="0" u="none" strike="noStrike" dirty="0">
                        <a:solidFill>
                          <a:srgbClr val="000000"/>
                        </a:solidFill>
                        <a:effectLst/>
                        <a:latin typeface="Calibri"/>
                      </a:endParaRPr>
                    </a:p>
                  </a:txBody>
                  <a:tcPr marL="7821" marR="7821" marT="7821" marB="0"/>
                </a:tc>
                <a:tc>
                  <a:txBody>
                    <a:bodyPr/>
                    <a:lstStyle/>
                    <a:p>
                      <a:pPr algn="l" fontAlgn="t"/>
                      <a:r>
                        <a:rPr lang="en-US" sz="1400" u="none" strike="noStrike">
                          <a:effectLst/>
                        </a:rPr>
                        <a:t>Help fill in anywhere Parent Responsibility Coordinator needs you. </a:t>
                      </a:r>
                      <a:endParaRPr lang="en-US" sz="1400" b="0" i="0" u="none" strike="noStrike">
                        <a:solidFill>
                          <a:srgbClr val="000000"/>
                        </a:solidFill>
                        <a:effectLst/>
                        <a:latin typeface="Calibri"/>
                      </a:endParaRPr>
                    </a:p>
                  </a:txBody>
                  <a:tcPr marL="7821" marR="7821" marT="7821" marB="0"/>
                </a:tc>
                <a:extLst>
                  <a:ext uri="{0D108BD9-81ED-4DB2-BD59-A6C34878D82A}">
                    <a16:rowId xmlns:a16="http://schemas.microsoft.com/office/drawing/2014/main" val="10001"/>
                  </a:ext>
                </a:extLst>
              </a:tr>
              <a:tr h="272592">
                <a:tc>
                  <a:txBody>
                    <a:bodyPr/>
                    <a:lstStyle/>
                    <a:p>
                      <a:pPr algn="l" fontAlgn="t"/>
                      <a:r>
                        <a:rPr lang="en-US" sz="1400" u="none" strike="noStrike" dirty="0">
                          <a:effectLst/>
                        </a:rPr>
                        <a:t>Officials (Training Required)</a:t>
                      </a:r>
                      <a:endParaRPr lang="en-US" sz="1400" b="0" i="0" u="none" strike="noStrike" dirty="0">
                        <a:solidFill>
                          <a:srgbClr val="000000"/>
                        </a:solidFill>
                        <a:effectLst/>
                        <a:latin typeface="Calibri"/>
                      </a:endParaRPr>
                    </a:p>
                  </a:txBody>
                  <a:tcPr marL="7821" marR="7821" marT="7821" marB="0"/>
                </a:tc>
                <a:tc>
                  <a:txBody>
                    <a:bodyPr/>
                    <a:lstStyle/>
                    <a:p>
                      <a:pPr algn="l" fontAlgn="t"/>
                      <a:r>
                        <a:rPr lang="en-US" sz="1400" u="none" strike="noStrike" dirty="0">
                          <a:effectLst/>
                        </a:rPr>
                        <a:t>Please only sign up if you have attended Officials Training. (Full)</a:t>
                      </a:r>
                      <a:endParaRPr lang="en-US" sz="1400" b="0" i="0" u="none" strike="noStrike" dirty="0">
                        <a:solidFill>
                          <a:srgbClr val="000000"/>
                        </a:solidFill>
                        <a:effectLst/>
                        <a:latin typeface="Calibri"/>
                      </a:endParaRPr>
                    </a:p>
                  </a:txBody>
                  <a:tcPr marL="7821" marR="7821" marT="7821" marB="0"/>
                </a:tc>
                <a:extLst>
                  <a:ext uri="{0D108BD9-81ED-4DB2-BD59-A6C34878D82A}">
                    <a16:rowId xmlns:a16="http://schemas.microsoft.com/office/drawing/2014/main" val="10002"/>
                  </a:ext>
                </a:extLst>
              </a:tr>
              <a:tr h="353339">
                <a:tc>
                  <a:txBody>
                    <a:bodyPr/>
                    <a:lstStyle/>
                    <a:p>
                      <a:pPr algn="l" fontAlgn="t"/>
                      <a:r>
                        <a:rPr lang="en-US" sz="1400" u="none" strike="noStrike" dirty="0">
                          <a:effectLst/>
                        </a:rPr>
                        <a:t>Post Meet Clean-Up</a:t>
                      </a:r>
                      <a:endParaRPr lang="en-US" sz="1400" b="0" i="0" u="none" strike="noStrike" dirty="0">
                        <a:solidFill>
                          <a:srgbClr val="000000"/>
                        </a:solidFill>
                        <a:effectLst/>
                        <a:latin typeface="Calibri"/>
                      </a:endParaRPr>
                    </a:p>
                  </a:txBody>
                  <a:tcPr marL="7821" marR="7821" marT="7821" marB="0"/>
                </a:tc>
                <a:tc>
                  <a:txBody>
                    <a:bodyPr/>
                    <a:lstStyle/>
                    <a:p>
                      <a:pPr algn="l" fontAlgn="t"/>
                      <a:r>
                        <a:rPr lang="en-US" sz="1400" u="none" strike="noStrike" dirty="0">
                          <a:effectLst/>
                        </a:rPr>
                        <a:t>Volunteers will stay after the meet to help board members and coaches pack up and put meet equipment away. Home and Away Meets. </a:t>
                      </a:r>
                    </a:p>
                  </a:txBody>
                  <a:tcPr marL="7821" marR="7821" marT="7821" marB="0"/>
                </a:tc>
                <a:extLst>
                  <a:ext uri="{0D108BD9-81ED-4DB2-BD59-A6C34878D82A}">
                    <a16:rowId xmlns:a16="http://schemas.microsoft.com/office/drawing/2014/main" val="10003"/>
                  </a:ext>
                </a:extLst>
              </a:tr>
              <a:tr h="545185">
                <a:tc>
                  <a:txBody>
                    <a:bodyPr/>
                    <a:lstStyle/>
                    <a:p>
                      <a:pPr algn="l" fontAlgn="t"/>
                      <a:r>
                        <a:rPr lang="en-US" sz="1400" u="none" strike="noStrike" dirty="0">
                          <a:effectLst/>
                        </a:rPr>
                        <a:t>Ready Area</a:t>
                      </a:r>
                      <a:endParaRPr lang="en-US" sz="1400" b="0" i="0" u="none" strike="noStrike" dirty="0">
                        <a:solidFill>
                          <a:srgbClr val="000000"/>
                        </a:solidFill>
                        <a:effectLst/>
                        <a:latin typeface="Calibri"/>
                      </a:endParaRPr>
                    </a:p>
                  </a:txBody>
                  <a:tcPr marL="7821" marR="7821" marT="7821" marB="0"/>
                </a:tc>
                <a:tc>
                  <a:txBody>
                    <a:bodyPr/>
                    <a:lstStyle/>
                    <a:p>
                      <a:pPr algn="l" fontAlgn="t"/>
                      <a:r>
                        <a:rPr lang="en-US" sz="1400" u="none" strike="noStrike" dirty="0">
                          <a:effectLst/>
                        </a:rPr>
                        <a:t>Assist ready area coordinators placing swimmers by event and lane on the ready area benches and moving swimmer groups from the ready area to the starting blocks.</a:t>
                      </a:r>
                      <a:endParaRPr lang="en-US" sz="1400" b="0" i="0" u="none" strike="noStrike" dirty="0">
                        <a:solidFill>
                          <a:srgbClr val="000000"/>
                        </a:solidFill>
                        <a:effectLst/>
                        <a:latin typeface="Calibri"/>
                      </a:endParaRPr>
                    </a:p>
                  </a:txBody>
                  <a:tcPr marL="7821" marR="7821" marT="7821" marB="0"/>
                </a:tc>
                <a:extLst>
                  <a:ext uri="{0D108BD9-81ED-4DB2-BD59-A6C34878D82A}">
                    <a16:rowId xmlns:a16="http://schemas.microsoft.com/office/drawing/2014/main" val="10005"/>
                  </a:ext>
                </a:extLst>
              </a:tr>
              <a:tr h="545185">
                <a:tc>
                  <a:txBody>
                    <a:bodyPr/>
                    <a:lstStyle/>
                    <a:p>
                      <a:pPr algn="l" fontAlgn="t"/>
                      <a:r>
                        <a:rPr lang="en-US" sz="1400" u="none" strike="noStrike" dirty="0">
                          <a:effectLst/>
                        </a:rPr>
                        <a:t>Runners</a:t>
                      </a:r>
                      <a:endParaRPr lang="en-US" sz="1400" b="0" i="0" u="none" strike="noStrike" dirty="0">
                        <a:solidFill>
                          <a:srgbClr val="000000"/>
                        </a:solidFill>
                        <a:effectLst/>
                        <a:latin typeface="Calibri"/>
                      </a:endParaRPr>
                    </a:p>
                  </a:txBody>
                  <a:tcPr marL="7821" marR="7821" marT="7821" marB="0"/>
                </a:tc>
                <a:tc>
                  <a:txBody>
                    <a:bodyPr/>
                    <a:lstStyle/>
                    <a:p>
                      <a:pPr algn="l" fontAlgn="t"/>
                      <a:r>
                        <a:rPr lang="en-US" sz="1400" u="none" strike="noStrike" dirty="0">
                          <a:effectLst/>
                        </a:rPr>
                        <a:t>Well-organized people to collect sheets from timers/officials and "run" them to the scorer’s table. This is a fast-paced, fun job during the 10 &amp; under (25 yard) events</a:t>
                      </a:r>
                      <a:endParaRPr lang="en-US" sz="1400" b="0" i="0" u="none" strike="noStrike" dirty="0">
                        <a:solidFill>
                          <a:srgbClr val="000000"/>
                        </a:solidFill>
                        <a:effectLst/>
                        <a:latin typeface="Calibri"/>
                      </a:endParaRPr>
                    </a:p>
                  </a:txBody>
                  <a:tcPr marL="7821" marR="7821" marT="7821" marB="0"/>
                </a:tc>
                <a:extLst>
                  <a:ext uri="{0D108BD9-81ED-4DB2-BD59-A6C34878D82A}">
                    <a16:rowId xmlns:a16="http://schemas.microsoft.com/office/drawing/2014/main" val="10006"/>
                  </a:ext>
                </a:extLst>
              </a:tr>
              <a:tr h="272592">
                <a:tc>
                  <a:txBody>
                    <a:bodyPr/>
                    <a:lstStyle/>
                    <a:p>
                      <a:pPr algn="l" fontAlgn="t"/>
                      <a:r>
                        <a:rPr lang="en-US" sz="1400" u="none" strike="noStrike">
                          <a:effectLst/>
                        </a:rPr>
                        <a:t>Scorers</a:t>
                      </a:r>
                      <a:endParaRPr lang="en-US" sz="1400" b="0" i="0" u="none" strike="noStrike">
                        <a:solidFill>
                          <a:srgbClr val="000000"/>
                        </a:solidFill>
                        <a:effectLst/>
                        <a:latin typeface="Calibri"/>
                      </a:endParaRPr>
                    </a:p>
                  </a:txBody>
                  <a:tcPr marL="7821" marR="7821" marT="7821" marB="0"/>
                </a:tc>
                <a:tc>
                  <a:txBody>
                    <a:bodyPr/>
                    <a:lstStyle/>
                    <a:p>
                      <a:pPr algn="l" fontAlgn="t"/>
                      <a:r>
                        <a:rPr lang="en-US" sz="1400" u="none" strike="noStrike" dirty="0">
                          <a:effectLst/>
                        </a:rPr>
                        <a:t>Assist Head Scorer in verifying times from event entry sheets</a:t>
                      </a:r>
                      <a:endParaRPr lang="en-US" sz="1400" b="0" i="0" u="none" strike="noStrike" dirty="0">
                        <a:solidFill>
                          <a:srgbClr val="000000"/>
                        </a:solidFill>
                        <a:effectLst/>
                        <a:latin typeface="Calibri"/>
                      </a:endParaRPr>
                    </a:p>
                  </a:txBody>
                  <a:tcPr marL="7821" marR="7821" marT="7821" marB="0"/>
                </a:tc>
                <a:extLst>
                  <a:ext uri="{0D108BD9-81ED-4DB2-BD59-A6C34878D82A}">
                    <a16:rowId xmlns:a16="http://schemas.microsoft.com/office/drawing/2014/main" val="10007"/>
                  </a:ext>
                </a:extLst>
              </a:tr>
              <a:tr h="545185">
                <a:tc>
                  <a:txBody>
                    <a:bodyPr/>
                    <a:lstStyle/>
                    <a:p>
                      <a:pPr algn="l" fontAlgn="t"/>
                      <a:r>
                        <a:rPr lang="en-US" sz="1400" u="none" strike="noStrike">
                          <a:effectLst/>
                        </a:rPr>
                        <a:t>Swimmer Check-in/Morning Floater</a:t>
                      </a:r>
                      <a:endParaRPr lang="en-US" sz="1400" b="0" i="0" u="none" strike="noStrike">
                        <a:solidFill>
                          <a:srgbClr val="000000"/>
                        </a:solidFill>
                        <a:effectLst/>
                        <a:latin typeface="Calibri"/>
                      </a:endParaRPr>
                    </a:p>
                  </a:txBody>
                  <a:tcPr marL="7821" marR="7821" marT="7821" marB="0"/>
                </a:tc>
                <a:tc>
                  <a:txBody>
                    <a:bodyPr/>
                    <a:lstStyle/>
                    <a:p>
                      <a:pPr algn="l" fontAlgn="t"/>
                      <a:r>
                        <a:rPr lang="en-US" sz="1400" u="none" strike="noStrike" dirty="0">
                          <a:effectLst/>
                        </a:rPr>
                        <a:t>You need to be an early riser for this job. You need to be at the pool by 6:30 a.m. Check in swimmers and direct parents to check in at volunteer table. After swimmer check-in, volunteers will be used for other morning shift positions as needed.</a:t>
                      </a:r>
                      <a:endParaRPr lang="en-US" sz="1400" b="0" i="0" u="none" strike="noStrike" dirty="0">
                        <a:solidFill>
                          <a:srgbClr val="000000"/>
                        </a:solidFill>
                        <a:effectLst/>
                        <a:latin typeface="Calibri"/>
                      </a:endParaRPr>
                    </a:p>
                  </a:txBody>
                  <a:tcPr marL="7821" marR="7821" marT="7821" marB="0"/>
                </a:tc>
                <a:extLst>
                  <a:ext uri="{0D108BD9-81ED-4DB2-BD59-A6C34878D82A}">
                    <a16:rowId xmlns:a16="http://schemas.microsoft.com/office/drawing/2014/main" val="10008"/>
                  </a:ext>
                </a:extLst>
              </a:tr>
              <a:tr h="545185">
                <a:tc>
                  <a:txBody>
                    <a:bodyPr/>
                    <a:lstStyle/>
                    <a:p>
                      <a:pPr algn="l" fontAlgn="t"/>
                      <a:r>
                        <a:rPr lang="en-US" sz="1400" u="none" strike="noStrike">
                          <a:effectLst/>
                        </a:rPr>
                        <a:t>Timers</a:t>
                      </a:r>
                      <a:endParaRPr lang="en-US" sz="1400" b="0" i="0" u="none" strike="noStrike">
                        <a:solidFill>
                          <a:srgbClr val="000000"/>
                        </a:solidFill>
                        <a:effectLst/>
                        <a:latin typeface="Calibri"/>
                      </a:endParaRPr>
                    </a:p>
                  </a:txBody>
                  <a:tcPr marL="7821" marR="7821" marT="7821" marB="0"/>
                </a:tc>
                <a:tc>
                  <a:txBody>
                    <a:bodyPr/>
                    <a:lstStyle/>
                    <a:p>
                      <a:pPr algn="l" fontAlgn="t"/>
                      <a:r>
                        <a:rPr lang="en-US" sz="1400" u="none" strike="noStrike" dirty="0">
                          <a:effectLst/>
                        </a:rPr>
                        <a:t>Time swimmers using the team provided stop watches and record the times. Three timers will be in each lane.  THIS REALLY IS THE BEST SEAT TO WATCH A SWIM MEET.</a:t>
                      </a:r>
                      <a:endParaRPr lang="en-US" sz="1400" b="0" i="0" u="none" strike="noStrike" dirty="0">
                        <a:solidFill>
                          <a:srgbClr val="000000"/>
                        </a:solidFill>
                        <a:effectLst/>
                        <a:latin typeface="Calibri"/>
                      </a:endParaRPr>
                    </a:p>
                  </a:txBody>
                  <a:tcPr marL="7821" marR="7821" marT="7821" marB="0"/>
                </a:tc>
                <a:extLst>
                  <a:ext uri="{0D108BD9-81ED-4DB2-BD59-A6C34878D82A}">
                    <a16:rowId xmlns:a16="http://schemas.microsoft.com/office/drawing/2014/main" val="10009"/>
                  </a:ext>
                </a:extLst>
              </a:tr>
              <a:tr h="272592">
                <a:tc>
                  <a:txBody>
                    <a:bodyPr/>
                    <a:lstStyle/>
                    <a:p>
                      <a:pPr algn="l" fontAlgn="t"/>
                      <a:r>
                        <a:rPr lang="en-US" sz="1400" u="none" strike="noStrike">
                          <a:effectLst/>
                        </a:rPr>
                        <a:t>Team Gear Sales</a:t>
                      </a:r>
                      <a:endParaRPr lang="en-US" sz="1400" b="0" i="0" u="none" strike="noStrike">
                        <a:solidFill>
                          <a:srgbClr val="000000"/>
                        </a:solidFill>
                        <a:effectLst/>
                        <a:latin typeface="Calibri"/>
                      </a:endParaRPr>
                    </a:p>
                  </a:txBody>
                  <a:tcPr marL="7821" marR="7821" marT="7821" marB="0"/>
                </a:tc>
                <a:tc>
                  <a:txBody>
                    <a:bodyPr/>
                    <a:lstStyle/>
                    <a:p>
                      <a:pPr algn="l" fontAlgn="t"/>
                      <a:r>
                        <a:rPr lang="en-US" sz="1400" u="none" strike="noStrike" dirty="0">
                          <a:effectLst/>
                        </a:rPr>
                        <a:t>Sales of team merchandise and swim gear.  </a:t>
                      </a:r>
                      <a:endParaRPr lang="en-US" sz="1400" b="0" i="0" u="none" strike="noStrike" dirty="0">
                        <a:solidFill>
                          <a:srgbClr val="000000"/>
                        </a:solidFill>
                        <a:effectLst/>
                        <a:latin typeface="Calibri"/>
                      </a:endParaRPr>
                    </a:p>
                  </a:txBody>
                  <a:tcPr marL="7821" marR="7821" marT="7821"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6146971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1AD1-DCD5-79B8-CBD7-B273D88F86B5}"/>
              </a:ext>
            </a:extLst>
          </p:cNvPr>
          <p:cNvSpPr>
            <a:spLocks noGrp="1"/>
          </p:cNvSpPr>
          <p:nvPr>
            <p:ph type="title"/>
          </p:nvPr>
        </p:nvSpPr>
        <p:spPr/>
        <p:txBody>
          <a:bodyPr/>
          <a:lstStyle/>
          <a:p>
            <a:r>
              <a:rPr lang="en-US" dirty="0">
                <a:solidFill>
                  <a:srgbClr val="00FF00"/>
                </a:solidFill>
              </a:rPr>
              <a:t>OFFICIALS TRAININGS</a:t>
            </a:r>
          </a:p>
        </p:txBody>
      </p:sp>
      <p:sp>
        <p:nvSpPr>
          <p:cNvPr id="3" name="Content Placeholder 2">
            <a:extLst>
              <a:ext uri="{FF2B5EF4-FFF2-40B4-BE49-F238E27FC236}">
                <a16:creationId xmlns:a16="http://schemas.microsoft.com/office/drawing/2014/main" id="{2DAF6E18-B858-E778-F887-84081EC792DE}"/>
              </a:ext>
            </a:extLst>
          </p:cNvPr>
          <p:cNvSpPr>
            <a:spLocks noGrp="1"/>
          </p:cNvSpPr>
          <p:nvPr>
            <p:ph idx="1"/>
          </p:nvPr>
        </p:nvSpPr>
        <p:spPr>
          <a:xfrm>
            <a:off x="228600" y="1524000"/>
            <a:ext cx="8686800" cy="5181600"/>
          </a:xfrm>
        </p:spPr>
        <p:txBody>
          <a:bodyPr>
            <a:normAutofit lnSpcReduction="10000"/>
          </a:bodyPr>
          <a:lstStyle/>
          <a:p>
            <a:pPr algn="l" fontAlgn="base">
              <a:buFont typeface="Arial" panose="020B0604020202020204" pitchFamily="34" charset="0"/>
              <a:buChar char="•"/>
            </a:pPr>
            <a:r>
              <a:rPr lang="en-US" dirty="0"/>
              <a:t>Stroke and Turn Clinics</a:t>
            </a:r>
          </a:p>
          <a:p>
            <a:pPr marL="742950" lvl="1" indent="-285750" algn="l" fontAlgn="base">
              <a:buFont typeface="Arial" panose="020B0604020202020204" pitchFamily="34" charset="0"/>
              <a:buChar char="•"/>
            </a:pPr>
            <a:r>
              <a:rPr lang="en-US" dirty="0"/>
              <a:t>First Year Stroke and Turn Judges - 2.5 hours</a:t>
            </a:r>
          </a:p>
          <a:p>
            <a:pPr marL="1143000" lvl="2" indent="-228600" algn="l" fontAlgn="base">
              <a:buFont typeface="Arial" panose="020B0604020202020204" pitchFamily="34" charset="0"/>
              <a:buChar char="•"/>
            </a:pPr>
            <a:r>
              <a:rPr lang="en-US" dirty="0"/>
              <a:t>4/24 - Wednesday - 6pm to 8:30pm - Suite 200</a:t>
            </a:r>
          </a:p>
          <a:p>
            <a:pPr marL="1143000" lvl="2" indent="-228600" algn="l" fontAlgn="base">
              <a:buFont typeface="Arial" panose="020B0604020202020204" pitchFamily="34" charset="0"/>
              <a:buChar char="•"/>
            </a:pPr>
            <a:r>
              <a:rPr lang="en-US" dirty="0"/>
              <a:t>5/25 - Saturday - 9am to 11:30am - Suite 400</a:t>
            </a:r>
            <a:br>
              <a:rPr lang="en-US" dirty="0"/>
            </a:br>
            <a:endParaRPr lang="en-US" dirty="0"/>
          </a:p>
          <a:p>
            <a:pPr algn="l" fontAlgn="base">
              <a:buFont typeface="Arial" panose="020B0604020202020204" pitchFamily="34" charset="0"/>
              <a:buChar char="•"/>
            </a:pPr>
            <a:r>
              <a:rPr lang="en-US" dirty="0"/>
              <a:t>Starter and Referee Clinics </a:t>
            </a:r>
          </a:p>
          <a:p>
            <a:pPr lvl="1" fontAlgn="base">
              <a:buFont typeface="Arial" panose="020B0604020202020204" pitchFamily="34" charset="0"/>
              <a:buChar char="•"/>
            </a:pPr>
            <a:r>
              <a:rPr lang="en-US" dirty="0"/>
              <a:t>First Year Starter and Referee - 2.5 hours</a:t>
            </a:r>
          </a:p>
          <a:p>
            <a:pPr lvl="2" indent="-285750" fontAlgn="base"/>
            <a:r>
              <a:rPr lang="en-US" dirty="0"/>
              <a:t>4/26 - Friday - 6pm to 8:30pm - Suite 400</a:t>
            </a:r>
          </a:p>
          <a:p>
            <a:pPr lvl="2" indent="-285750" fontAlgn="base"/>
            <a:r>
              <a:rPr lang="en-US" dirty="0"/>
              <a:t>5/25 - Saturday 12pm to 2:30pm - Suite TBD</a:t>
            </a:r>
          </a:p>
          <a:p>
            <a:pPr marL="742950" lvl="1" indent="-285750" algn="l" fontAlgn="base">
              <a:buFont typeface="Arial" panose="020B0604020202020204" pitchFamily="34" charset="0"/>
              <a:buChar char="•"/>
            </a:pPr>
            <a:endParaRPr lang="en-US" dirty="0"/>
          </a:p>
          <a:p>
            <a:pPr marL="457200" lvl="1" indent="0" algn="ctr">
              <a:buNone/>
            </a:pPr>
            <a:r>
              <a:rPr lang="en-US" b="0" i="0" dirty="0">
                <a:solidFill>
                  <a:srgbClr val="000000"/>
                </a:solidFill>
                <a:effectLst/>
                <a:highlight>
                  <a:srgbClr val="FFFFFF"/>
                </a:highlight>
                <a:latin typeface="Open Sans" panose="020B0606030504020204" pitchFamily="34" charset="0"/>
              </a:rPr>
              <a:t>144 Park Avenue, League City, TX 77573</a:t>
            </a:r>
            <a:r>
              <a:rPr lang="en-US" b="1" i="0" dirty="0">
                <a:solidFill>
                  <a:srgbClr val="333333"/>
                </a:solidFill>
                <a:effectLst/>
                <a:highlight>
                  <a:srgbClr val="FFFFFF"/>
                </a:highlight>
                <a:latin typeface="Open Sans" panose="020B0606030504020204" pitchFamily="34" charset="0"/>
              </a:rPr>
              <a:t> </a:t>
            </a:r>
            <a:endParaRPr lang="en-US" dirty="0"/>
          </a:p>
        </p:txBody>
      </p:sp>
    </p:spTree>
    <p:extLst>
      <p:ext uri="{BB962C8B-B14F-4D97-AF65-F5344CB8AC3E}">
        <p14:creationId xmlns:p14="http://schemas.microsoft.com/office/powerpoint/2010/main" val="63433472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Swim Meets</a:t>
            </a:r>
          </a:p>
        </p:txBody>
      </p:sp>
      <p:sp>
        <p:nvSpPr>
          <p:cNvPr id="3" name="Content Placeholder 2"/>
          <p:cNvSpPr>
            <a:spLocks noGrp="1"/>
          </p:cNvSpPr>
          <p:nvPr>
            <p:ph idx="1"/>
          </p:nvPr>
        </p:nvSpPr>
        <p:spPr>
          <a:xfrm>
            <a:off x="228600" y="1380246"/>
            <a:ext cx="8686800" cy="5249154"/>
          </a:xfrm>
        </p:spPr>
        <p:txBody>
          <a:bodyPr>
            <a:normAutofit fontScale="92500" lnSpcReduction="10000"/>
          </a:bodyPr>
          <a:lstStyle/>
          <a:p>
            <a:r>
              <a:rPr lang="en-US" dirty="0"/>
              <a:t>Each regular season meet consists of 80 events.</a:t>
            </a:r>
          </a:p>
          <a:p>
            <a:pPr lvl="1"/>
            <a:r>
              <a:rPr lang="en-US" dirty="0"/>
              <a:t>7 stroke events, distance is determined by age group</a:t>
            </a:r>
          </a:p>
          <a:p>
            <a:pPr lvl="2"/>
            <a:r>
              <a:rPr lang="en-US" dirty="0"/>
              <a:t>Freestyle</a:t>
            </a:r>
          </a:p>
          <a:p>
            <a:pPr lvl="2"/>
            <a:r>
              <a:rPr lang="en-US" dirty="0"/>
              <a:t>Backstroke</a:t>
            </a:r>
          </a:p>
          <a:p>
            <a:pPr lvl="2"/>
            <a:r>
              <a:rPr lang="en-US" dirty="0"/>
              <a:t>Breaststroke</a:t>
            </a:r>
          </a:p>
          <a:p>
            <a:pPr lvl="2"/>
            <a:r>
              <a:rPr lang="en-US" dirty="0"/>
              <a:t>Butterfly</a:t>
            </a:r>
          </a:p>
          <a:p>
            <a:pPr lvl="2"/>
            <a:r>
              <a:rPr lang="en-US" dirty="0"/>
              <a:t>Individual Medley (all 4 strokes)</a:t>
            </a:r>
          </a:p>
          <a:p>
            <a:pPr lvl="2"/>
            <a:r>
              <a:rPr lang="en-US" dirty="0"/>
              <a:t>Free Relay</a:t>
            </a:r>
          </a:p>
          <a:p>
            <a:pPr lvl="2"/>
            <a:r>
              <a:rPr lang="en-US" dirty="0"/>
              <a:t>Medley Relay (all 4 strokes, one per swimmer)</a:t>
            </a:r>
          </a:p>
          <a:p>
            <a:r>
              <a:rPr lang="en-US" dirty="0"/>
              <a:t>Multiple heats per event depending on the number of swimmers entered</a:t>
            </a:r>
          </a:p>
          <a:p>
            <a:r>
              <a:rPr lang="en-US" dirty="0"/>
              <a:t>Order of Events can be found in our handbook</a:t>
            </a:r>
          </a:p>
        </p:txBody>
      </p:sp>
    </p:spTree>
    <p:extLst>
      <p:ext uri="{BB962C8B-B14F-4D97-AF65-F5344CB8AC3E}">
        <p14:creationId xmlns:p14="http://schemas.microsoft.com/office/powerpoint/2010/main" val="246992851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Swim Meets</a:t>
            </a:r>
            <a:endParaRPr lang="en-US" dirty="0"/>
          </a:p>
        </p:txBody>
      </p:sp>
      <p:sp>
        <p:nvSpPr>
          <p:cNvPr id="3" name="Content Placeholder 2"/>
          <p:cNvSpPr>
            <a:spLocks noGrp="1"/>
          </p:cNvSpPr>
          <p:nvPr>
            <p:ph idx="1"/>
          </p:nvPr>
        </p:nvSpPr>
        <p:spPr/>
        <p:txBody>
          <a:bodyPr>
            <a:normAutofit lnSpcReduction="10000"/>
          </a:bodyPr>
          <a:lstStyle/>
          <a:p>
            <a:r>
              <a:rPr lang="en-US" dirty="0"/>
              <a:t>Events are divided by age and gender </a:t>
            </a:r>
          </a:p>
          <a:p>
            <a:pPr lvl="1"/>
            <a:r>
              <a:rPr lang="en-US" dirty="0"/>
              <a:t>Swimmers compete based on age as of May 1, 2024 </a:t>
            </a:r>
          </a:p>
          <a:p>
            <a:pPr lvl="2"/>
            <a:r>
              <a:rPr lang="en-US" dirty="0"/>
              <a:t>6&amp;Under </a:t>
            </a:r>
          </a:p>
          <a:p>
            <a:pPr lvl="2"/>
            <a:r>
              <a:rPr lang="en-US" dirty="0"/>
              <a:t>8&amp;Under </a:t>
            </a:r>
          </a:p>
          <a:p>
            <a:pPr lvl="2"/>
            <a:r>
              <a:rPr lang="en-US" dirty="0"/>
              <a:t>9-10 </a:t>
            </a:r>
          </a:p>
          <a:p>
            <a:pPr lvl="2"/>
            <a:r>
              <a:rPr lang="en-US" dirty="0"/>
              <a:t>11-12 </a:t>
            </a:r>
          </a:p>
          <a:p>
            <a:pPr lvl="2"/>
            <a:r>
              <a:rPr lang="en-US" dirty="0"/>
              <a:t>13-14 </a:t>
            </a:r>
          </a:p>
          <a:p>
            <a:pPr lvl="2"/>
            <a:r>
              <a:rPr lang="en-US" dirty="0"/>
              <a:t>15-18 </a:t>
            </a:r>
          </a:p>
          <a:p>
            <a:pPr lvl="2"/>
            <a:r>
              <a:rPr lang="en-US" dirty="0"/>
              <a:t>Open (200Y Freestyle  – ages 12-18) </a:t>
            </a:r>
          </a:p>
          <a:p>
            <a:pPr lvl="1"/>
            <a:r>
              <a:rPr lang="en-US" dirty="0"/>
              <a:t>Some 6 &amp; Under swimmers may swim up at Head Coach’s discretion</a:t>
            </a:r>
          </a:p>
          <a:p>
            <a:endParaRPr lang="en-US" dirty="0"/>
          </a:p>
        </p:txBody>
      </p:sp>
    </p:spTree>
    <p:extLst>
      <p:ext uri="{BB962C8B-B14F-4D97-AF65-F5344CB8AC3E}">
        <p14:creationId xmlns:p14="http://schemas.microsoft.com/office/powerpoint/2010/main" val="386461604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Swim Meet Sign-up</a:t>
            </a:r>
          </a:p>
        </p:txBody>
      </p:sp>
      <p:sp>
        <p:nvSpPr>
          <p:cNvPr id="3" name="Content Placeholder 2"/>
          <p:cNvSpPr>
            <a:spLocks noGrp="1"/>
          </p:cNvSpPr>
          <p:nvPr>
            <p:ph idx="1"/>
          </p:nvPr>
        </p:nvSpPr>
        <p:spPr/>
        <p:txBody>
          <a:bodyPr>
            <a:normAutofit fontScale="92500" lnSpcReduction="10000"/>
          </a:bodyPr>
          <a:lstStyle/>
          <a:p>
            <a:r>
              <a:rPr lang="en-US" dirty="0"/>
              <a:t>Registration for swim meets will be done through our website at deerparkseals.org</a:t>
            </a:r>
          </a:p>
          <a:p>
            <a:r>
              <a:rPr lang="en-US" dirty="0"/>
              <a:t>Email reminders will be sent out prior to the registration deadline.</a:t>
            </a:r>
          </a:p>
          <a:p>
            <a:r>
              <a:rPr lang="en-US" dirty="0"/>
              <a:t>Swimmers will register to attend/decline a meet, </a:t>
            </a:r>
            <a:r>
              <a:rPr lang="en-US" u="sng" dirty="0"/>
              <a:t>COACHES</a:t>
            </a:r>
            <a:r>
              <a:rPr lang="en-US" dirty="0"/>
              <a:t> will select the events that swimmers will be entered in. </a:t>
            </a:r>
          </a:p>
          <a:p>
            <a:r>
              <a:rPr lang="en-US" dirty="0"/>
              <a:t>When you register for a meet, you register for the entire meet.  Please do not plan to leave early unless special exception has been worked out with your coach, before the meet.</a:t>
            </a:r>
          </a:p>
        </p:txBody>
      </p:sp>
    </p:spTree>
    <p:extLst>
      <p:ext uri="{BB962C8B-B14F-4D97-AF65-F5344CB8AC3E}">
        <p14:creationId xmlns:p14="http://schemas.microsoft.com/office/powerpoint/2010/main" val="138298364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Let’s Practice!</a:t>
            </a:r>
          </a:p>
        </p:txBody>
      </p:sp>
      <p:sp>
        <p:nvSpPr>
          <p:cNvPr id="3" name="Content Placeholder 2"/>
          <p:cNvSpPr>
            <a:spLocks noGrp="1"/>
          </p:cNvSpPr>
          <p:nvPr>
            <p:ph idx="1"/>
          </p:nvPr>
        </p:nvSpPr>
        <p:spPr/>
        <p:txBody>
          <a:bodyPr>
            <a:normAutofit lnSpcReduction="10000"/>
          </a:bodyPr>
          <a:lstStyle/>
          <a:p>
            <a:r>
              <a:rPr lang="en-US" dirty="0"/>
              <a:t>Logon to </a:t>
            </a:r>
            <a:r>
              <a:rPr lang="en-US" dirty="0">
                <a:hlinkClick r:id="rId2"/>
              </a:rPr>
              <a:t>www.deerparkseals.org</a:t>
            </a:r>
            <a:endParaRPr lang="en-US" dirty="0"/>
          </a:p>
          <a:p>
            <a:r>
              <a:rPr lang="en-US" dirty="0"/>
              <a:t>Sign in to your account</a:t>
            </a:r>
          </a:p>
          <a:p>
            <a:r>
              <a:rPr lang="en-US" dirty="0"/>
              <a:t>Click Parent Portal</a:t>
            </a:r>
          </a:p>
          <a:p>
            <a:r>
              <a:rPr lang="en-US" dirty="0"/>
              <a:t>Click View Meets</a:t>
            </a:r>
          </a:p>
          <a:p>
            <a:r>
              <a:rPr lang="en-US" dirty="0"/>
              <a:t>Find 2024 Mock Meet</a:t>
            </a:r>
          </a:p>
          <a:p>
            <a:r>
              <a:rPr lang="en-US" dirty="0"/>
              <a:t>Select Edit Commitment</a:t>
            </a:r>
          </a:p>
          <a:p>
            <a:r>
              <a:rPr lang="en-US" dirty="0"/>
              <a:t>Click on your swimmer’s name</a:t>
            </a:r>
          </a:p>
          <a:p>
            <a:r>
              <a:rPr lang="en-US" dirty="0"/>
              <a:t>Select-Yes or No</a:t>
            </a:r>
          </a:p>
          <a:p>
            <a:r>
              <a:rPr lang="en-US" dirty="0"/>
              <a:t>DONE!  It’s that easy!</a:t>
            </a:r>
          </a:p>
        </p:txBody>
      </p:sp>
    </p:spTree>
    <p:extLst>
      <p:ext uri="{BB962C8B-B14F-4D97-AF65-F5344CB8AC3E}">
        <p14:creationId xmlns:p14="http://schemas.microsoft.com/office/powerpoint/2010/main" val="375190663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Swim Meet – A TEAM EVENT</a:t>
            </a:r>
          </a:p>
        </p:txBody>
      </p:sp>
      <p:sp>
        <p:nvSpPr>
          <p:cNvPr id="3" name="Content Placeholder 2"/>
          <p:cNvSpPr>
            <a:spLocks noGrp="1"/>
          </p:cNvSpPr>
          <p:nvPr>
            <p:ph idx="1"/>
          </p:nvPr>
        </p:nvSpPr>
        <p:spPr/>
        <p:txBody>
          <a:bodyPr>
            <a:normAutofit/>
          </a:bodyPr>
          <a:lstStyle/>
          <a:p>
            <a:r>
              <a:rPr lang="en-US" dirty="0"/>
              <a:t>Summer League = TEAM EVENT!</a:t>
            </a:r>
          </a:p>
          <a:p>
            <a:r>
              <a:rPr lang="en-US" dirty="0"/>
              <a:t>Team Scoring vs. Individual improvement</a:t>
            </a:r>
          </a:p>
          <a:p>
            <a:pPr lvl="1"/>
            <a:r>
              <a:rPr lang="en-US" dirty="0"/>
              <a:t>We want both!</a:t>
            </a:r>
          </a:p>
          <a:p>
            <a:pPr lvl="1"/>
            <a:r>
              <a:rPr lang="en-US" dirty="0"/>
              <a:t>One team wins in a dual/tri meet, our goal is to win!</a:t>
            </a:r>
          </a:p>
          <a:p>
            <a:r>
              <a:rPr lang="en-US" dirty="0"/>
              <a:t>RELAYS</a:t>
            </a:r>
          </a:p>
          <a:p>
            <a:pPr lvl="1"/>
            <a:r>
              <a:rPr lang="en-US" dirty="0"/>
              <a:t>Biggest part of the TEAM portion of swimming</a:t>
            </a:r>
          </a:p>
          <a:p>
            <a:pPr lvl="1"/>
            <a:r>
              <a:rPr lang="en-US" dirty="0"/>
              <a:t>Kids really enjoy relays</a:t>
            </a:r>
          </a:p>
          <a:p>
            <a:pPr lvl="1"/>
            <a:r>
              <a:rPr lang="en-US" dirty="0"/>
              <a:t>Builds teamwork, team spirit, and is highest point scoring in the meet.</a:t>
            </a:r>
          </a:p>
        </p:txBody>
      </p:sp>
    </p:spTree>
    <p:extLst>
      <p:ext uri="{BB962C8B-B14F-4D97-AF65-F5344CB8AC3E}">
        <p14:creationId xmlns:p14="http://schemas.microsoft.com/office/powerpoint/2010/main" val="39063094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Meet Day Procedures</a:t>
            </a:r>
          </a:p>
        </p:txBody>
      </p:sp>
      <p:sp>
        <p:nvSpPr>
          <p:cNvPr id="3" name="Content Placeholder 2"/>
          <p:cNvSpPr>
            <a:spLocks noGrp="1"/>
          </p:cNvSpPr>
          <p:nvPr>
            <p:ph idx="1"/>
          </p:nvPr>
        </p:nvSpPr>
        <p:spPr/>
        <p:txBody>
          <a:bodyPr>
            <a:normAutofit fontScale="92500" lnSpcReduction="10000"/>
          </a:bodyPr>
          <a:lstStyle/>
          <a:p>
            <a:r>
              <a:rPr lang="en-US" u="sng" dirty="0"/>
              <a:t>Check-in</a:t>
            </a:r>
          </a:p>
          <a:p>
            <a:pPr lvl="1"/>
            <a:r>
              <a:rPr lang="en-US" dirty="0"/>
              <a:t>Arrive on time 6:30, @ 6:31…YOU ARE LATE</a:t>
            </a:r>
          </a:p>
          <a:p>
            <a:pPr lvl="1"/>
            <a:r>
              <a:rPr lang="en-US" dirty="0"/>
              <a:t>Check in at the designated area to get swimmer event stickers.  </a:t>
            </a:r>
          </a:p>
          <a:p>
            <a:pPr lvl="2"/>
            <a:r>
              <a:rPr lang="en-US" dirty="0"/>
              <a:t>If a swimmer doesn’t get their sticker, we assume they aren’t present and they will be scratched.</a:t>
            </a:r>
          </a:p>
          <a:p>
            <a:pPr lvl="1"/>
            <a:r>
              <a:rPr lang="en-US" dirty="0"/>
              <a:t>Get event numbers written on swimmers hands</a:t>
            </a:r>
          </a:p>
          <a:p>
            <a:pPr lvl="2"/>
            <a:r>
              <a:rPr lang="en-US" dirty="0"/>
              <a:t>Volunteers will be available to assist with this process</a:t>
            </a:r>
          </a:p>
          <a:p>
            <a:r>
              <a:rPr lang="en-US" u="sng" dirty="0"/>
              <a:t>Check-out</a:t>
            </a:r>
          </a:p>
          <a:p>
            <a:pPr lvl="1"/>
            <a:r>
              <a:rPr lang="en-US" dirty="0"/>
              <a:t>ALWAYS check out with the Head Coach if leaving before a meet ends.  </a:t>
            </a:r>
          </a:p>
          <a:p>
            <a:pPr lvl="2"/>
            <a:r>
              <a:rPr lang="en-US" dirty="0"/>
              <a:t>This allows us to know who is available for relays if needed.</a:t>
            </a:r>
          </a:p>
        </p:txBody>
      </p:sp>
    </p:spTree>
    <p:extLst>
      <p:ext uri="{BB962C8B-B14F-4D97-AF65-F5344CB8AC3E}">
        <p14:creationId xmlns:p14="http://schemas.microsoft.com/office/powerpoint/2010/main" val="215168813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Meet Day Procedures</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a:t>Absences</a:t>
            </a:r>
          </a:p>
          <a:p>
            <a:pPr lvl="1">
              <a:spcBef>
                <a:spcPts val="1200"/>
              </a:spcBef>
            </a:pPr>
            <a:r>
              <a:rPr lang="en-US" dirty="0"/>
              <a:t>After a swimmer is entered (signed up) in a swim meet, the swimmer should not miss the swim meet except for sudden illness or family emergency.  </a:t>
            </a:r>
          </a:p>
          <a:p>
            <a:pPr lvl="1">
              <a:spcBef>
                <a:spcPts val="1200"/>
              </a:spcBef>
            </a:pPr>
            <a:r>
              <a:rPr lang="en-US" dirty="0"/>
              <a:t>A </a:t>
            </a:r>
            <a:r>
              <a:rPr lang="en-US" b="1" u="sng" dirty="0"/>
              <a:t>No-Show Fee of $20.00</a:t>
            </a:r>
            <a:r>
              <a:rPr lang="en-US" dirty="0"/>
              <a:t> per swimmer will be assessed if you do not contact send an email by Friday before the meet. </a:t>
            </a:r>
          </a:p>
          <a:p>
            <a:pPr lvl="1">
              <a:spcBef>
                <a:spcPts val="1200"/>
              </a:spcBef>
            </a:pPr>
            <a:r>
              <a:rPr lang="en-US" dirty="0"/>
              <a:t>All scratches should be emailed to the scratch email </a:t>
            </a:r>
            <a:r>
              <a:rPr lang="en-US" b="1" dirty="0">
                <a:solidFill>
                  <a:schemeClr val="bg2">
                    <a:lumMod val="75000"/>
                  </a:schemeClr>
                </a:solidFill>
              </a:rPr>
              <a:t>dpsealsswim89@gmail.com</a:t>
            </a:r>
          </a:p>
          <a:p>
            <a:pPr lvl="1">
              <a:spcBef>
                <a:spcPts val="1200"/>
              </a:spcBef>
            </a:pPr>
            <a:r>
              <a:rPr lang="en-US" dirty="0"/>
              <a:t>  No other method of contact will be considered a true scratch and exempt of the $20 No-Show fee.  </a:t>
            </a:r>
          </a:p>
          <a:p>
            <a:pPr lvl="1">
              <a:spcBef>
                <a:spcPts val="1200"/>
              </a:spcBef>
            </a:pPr>
            <a:r>
              <a:rPr lang="en-US" dirty="0"/>
              <a:t>In the event of extreme emergencies, please send an email to </a:t>
            </a:r>
            <a:r>
              <a:rPr lang="en-US" b="1" dirty="0">
                <a:solidFill>
                  <a:schemeClr val="bg2">
                    <a:lumMod val="75000"/>
                  </a:schemeClr>
                </a:solidFill>
              </a:rPr>
              <a:t>dpsealsswim89@gmail.com</a:t>
            </a:r>
            <a:r>
              <a:rPr lang="en-US" dirty="0"/>
              <a:t> by 5:30 AM on the day of the swim meet</a:t>
            </a:r>
          </a:p>
        </p:txBody>
      </p:sp>
    </p:spTree>
    <p:extLst>
      <p:ext uri="{BB962C8B-B14F-4D97-AF65-F5344CB8AC3E}">
        <p14:creationId xmlns:p14="http://schemas.microsoft.com/office/powerpoint/2010/main" val="73890439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Champ/Reserve Times</a:t>
            </a:r>
          </a:p>
        </p:txBody>
      </p:sp>
      <p:sp>
        <p:nvSpPr>
          <p:cNvPr id="3" name="Content Placeholder 2"/>
          <p:cNvSpPr>
            <a:spLocks noGrp="1"/>
          </p:cNvSpPr>
          <p:nvPr>
            <p:ph idx="1"/>
          </p:nvPr>
        </p:nvSpPr>
        <p:spPr>
          <a:xfrm>
            <a:off x="228600" y="1380246"/>
            <a:ext cx="8686800" cy="5249154"/>
          </a:xfrm>
        </p:spPr>
        <p:txBody>
          <a:bodyPr>
            <a:normAutofit fontScale="40000" lnSpcReduction="20000"/>
          </a:bodyPr>
          <a:lstStyle/>
          <a:p>
            <a:pPr marL="0" indent="0" algn="ctr">
              <a:buNone/>
            </a:pPr>
            <a:r>
              <a:rPr lang="en-US" sz="6700" b="1" dirty="0"/>
              <a:t>What are Champ Times and Reserve Times? </a:t>
            </a:r>
          </a:p>
          <a:p>
            <a:pPr marL="0" indent="0" algn="ctr">
              <a:buNone/>
            </a:pPr>
            <a:endParaRPr lang="en-US" sz="3700" dirty="0"/>
          </a:p>
          <a:p>
            <a:pPr marL="0" indent="0">
              <a:buNone/>
            </a:pPr>
            <a:r>
              <a:rPr lang="en-US" sz="4000" dirty="0"/>
              <a:t>Champ and Reserve times are qualifying times for the League Championship (Champ) Series meet at the end of the summer swimming season.  These are also used as motivational times to gauge swimmer's progress compared to other swimmers in his/her age group. </a:t>
            </a:r>
            <a:r>
              <a:rPr lang="en-US" dirty="0"/>
              <a:t> </a:t>
            </a:r>
          </a:p>
          <a:p>
            <a:pPr marL="0" indent="0">
              <a:buNone/>
            </a:pPr>
            <a:endParaRPr lang="en-US" dirty="0"/>
          </a:p>
          <a:p>
            <a:r>
              <a:rPr lang="en-US" sz="4000" b="1" u="sng" dirty="0"/>
              <a:t>Novice Swimmer</a:t>
            </a:r>
            <a:r>
              <a:rPr lang="en-US" sz="4000" b="1" dirty="0"/>
              <a:t>:</a:t>
            </a:r>
            <a:r>
              <a:rPr lang="en-US" sz="4000" dirty="0"/>
              <a:t>  Swimmers who have never bettered a Reserve time in a stroke or who have no official time in a stroke shall be considered a Novice swimmer in that stroke.</a:t>
            </a:r>
          </a:p>
          <a:p>
            <a:r>
              <a:rPr lang="en-US" sz="4000" b="1" u="sng" dirty="0"/>
              <a:t>Reserve Swimmer</a:t>
            </a:r>
            <a:r>
              <a:rPr lang="en-US" sz="4000" b="1" dirty="0"/>
              <a:t>:</a:t>
            </a:r>
            <a:r>
              <a:rPr lang="en-US" sz="4000" dirty="0"/>
              <a:t>  Swimmers who have equaled or bettered a Reserve time in a stroke at any CCSL meet during the current swim season, or who are in the age group 13 &amp; 14 or older, shall be considered a Reserve swimmer in that stroke.  SEALS who achieve a Reserve time in a stroke will be acknowledged with a blue Reserve swim cap.  </a:t>
            </a:r>
          </a:p>
          <a:p>
            <a:r>
              <a:rPr lang="en-US" sz="4000" b="1" u="sng" dirty="0"/>
              <a:t>Champ Swimmer:</a:t>
            </a:r>
            <a:r>
              <a:rPr lang="en-US" sz="4000" dirty="0"/>
              <a:t> Swimmers who have equaled or bettered a Champ time in a stroke at any CCSL meet during the current swim season, shall be considered a Championship swimmer in that stroke.  SEALS who achieve a Champ time in a stroke will be acknowledged with a green Champ swim cap.  </a:t>
            </a:r>
          </a:p>
          <a:p>
            <a:pPr marL="0" indent="0">
              <a:buNone/>
            </a:pPr>
            <a:endParaRPr lang="en-US" sz="4000" dirty="0"/>
          </a:p>
          <a:p>
            <a:pPr marL="0" indent="0">
              <a:buNone/>
            </a:pPr>
            <a:r>
              <a:rPr lang="en-US" sz="4000" dirty="0"/>
              <a:t>In order to be eligible for participation in the Championship Meet Series, swimmers must have competed in at least two regular season CCSL meets for the team by whom they are entered.  They may then swim no more than three (3) events in the championship series.  If a swimmer swims the 50 Free in the Novice meet and achieves a Reserve time, then swims the 50 Free in the Reserve meet and achieves a Champ time in that event, they are then allowed to swim the 50 Free in the Champ meet and this would still be considered one (1) event. Please see a board member if you have any questions.  </a:t>
            </a:r>
          </a:p>
        </p:txBody>
      </p:sp>
    </p:spTree>
    <p:extLst>
      <p:ext uri="{BB962C8B-B14F-4D97-AF65-F5344CB8AC3E}">
        <p14:creationId xmlns:p14="http://schemas.microsoft.com/office/powerpoint/2010/main" val="74733761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SEALS Overview</a:t>
            </a:r>
          </a:p>
        </p:txBody>
      </p:sp>
      <p:sp>
        <p:nvSpPr>
          <p:cNvPr id="3" name="Content Placeholder 2"/>
          <p:cNvSpPr>
            <a:spLocks noGrp="1"/>
          </p:cNvSpPr>
          <p:nvPr>
            <p:ph idx="1"/>
          </p:nvPr>
        </p:nvSpPr>
        <p:spPr/>
        <p:txBody>
          <a:bodyPr>
            <a:normAutofit fontScale="92500" lnSpcReduction="20000"/>
          </a:bodyPr>
          <a:lstStyle/>
          <a:p>
            <a:pPr>
              <a:spcBef>
                <a:spcPts val="1200"/>
              </a:spcBef>
            </a:pPr>
            <a:r>
              <a:rPr lang="en-US" sz="2800" dirty="0"/>
              <a:t>The Deer Park Seals Swim Team is a 501(c)3 non-profit corporation </a:t>
            </a:r>
          </a:p>
          <a:p>
            <a:pPr>
              <a:spcBef>
                <a:spcPts val="1200"/>
              </a:spcBef>
            </a:pPr>
            <a:r>
              <a:rPr lang="en-US" sz="2800" dirty="0"/>
              <a:t>The SEALS are run by a VOLUNTEER Board of Directors. </a:t>
            </a:r>
          </a:p>
          <a:p>
            <a:pPr>
              <a:spcBef>
                <a:spcPts val="1200"/>
              </a:spcBef>
            </a:pPr>
            <a:r>
              <a:rPr lang="en-US" sz="2800" dirty="0"/>
              <a:t>Board Members serve two-year terms and generally have multiple task responsibilities for swim meet and practice operations.</a:t>
            </a:r>
          </a:p>
          <a:p>
            <a:pPr>
              <a:spcBef>
                <a:spcPts val="1200"/>
              </a:spcBef>
            </a:pPr>
            <a:r>
              <a:rPr lang="en-US" sz="2800" dirty="0"/>
              <a:t>The Board of Directors is elected at the annual members’ meeting which is held in conjunction with the awards picnic at the end of the season. </a:t>
            </a:r>
          </a:p>
          <a:p>
            <a:pPr>
              <a:spcBef>
                <a:spcPts val="1200"/>
              </a:spcBef>
            </a:pPr>
            <a:r>
              <a:rPr lang="en-US" sz="2800" dirty="0"/>
              <a:t>Upon full payment of registration fees, one of the parents or guardians becomes eligible to vote for members nominated to the Board of Directors at the annual picnic. All families are encouraged to attend and vote.  </a:t>
            </a:r>
          </a:p>
          <a:p>
            <a:endParaRPr lang="en-US" sz="2800" dirty="0"/>
          </a:p>
          <a:p>
            <a:pPr marL="0" indent="0">
              <a:buNone/>
            </a:pPr>
            <a:endParaRPr lang="en-US" sz="2800" dirty="0"/>
          </a:p>
          <a:p>
            <a:endParaRPr lang="en-US" sz="2800" dirty="0"/>
          </a:p>
        </p:txBody>
      </p:sp>
    </p:spTree>
    <p:extLst>
      <p:ext uri="{BB962C8B-B14F-4D97-AF65-F5344CB8AC3E}">
        <p14:creationId xmlns:p14="http://schemas.microsoft.com/office/powerpoint/2010/main" val="126987628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Meets</a:t>
            </a:r>
          </a:p>
        </p:txBody>
      </p:sp>
      <p:sp>
        <p:nvSpPr>
          <p:cNvPr id="3" name="Content Placeholder 2"/>
          <p:cNvSpPr>
            <a:spLocks noGrp="1"/>
          </p:cNvSpPr>
          <p:nvPr>
            <p:ph idx="1"/>
          </p:nvPr>
        </p:nvSpPr>
        <p:spPr>
          <a:xfrm>
            <a:off x="228600" y="1380246"/>
            <a:ext cx="8686800" cy="5172954"/>
          </a:xfrm>
        </p:spPr>
        <p:txBody>
          <a:bodyPr>
            <a:normAutofit lnSpcReduction="10000"/>
          </a:bodyPr>
          <a:lstStyle/>
          <a:p>
            <a:pPr marL="0" indent="0">
              <a:buNone/>
            </a:pPr>
            <a:r>
              <a:rPr lang="en-US" sz="2800" b="1" dirty="0"/>
              <a:t>5 Regular Season Meets</a:t>
            </a:r>
            <a:r>
              <a:rPr lang="en-US" sz="2800" dirty="0"/>
              <a:t> </a:t>
            </a:r>
          </a:p>
          <a:p>
            <a:pPr lvl="1"/>
            <a:r>
              <a:rPr lang="en-US" sz="2600" dirty="0"/>
              <a:t>June 1st</a:t>
            </a:r>
            <a:r>
              <a:rPr lang="en-US" sz="2600" dirty="0">
                <a:solidFill>
                  <a:srgbClr val="FF0000"/>
                </a:solidFill>
              </a:rPr>
              <a:t>	</a:t>
            </a:r>
            <a:r>
              <a:rPr lang="en-US" sz="2600" dirty="0"/>
              <a:t>Away vs. Clear Lake Forest</a:t>
            </a:r>
          </a:p>
          <a:p>
            <a:pPr lvl="1"/>
            <a:r>
              <a:rPr lang="en-US" sz="2600" dirty="0"/>
              <a:t>June 8th	Away vs. PineBrookWood</a:t>
            </a:r>
          </a:p>
          <a:p>
            <a:pPr lvl="1"/>
            <a:r>
              <a:rPr lang="en-US" sz="2600" dirty="0"/>
              <a:t>June 15th	Home vs. Pearland</a:t>
            </a:r>
          </a:p>
          <a:p>
            <a:pPr lvl="1"/>
            <a:r>
              <a:rPr lang="en-US" sz="2600" dirty="0"/>
              <a:t>June 22nd  	Home vs. League City</a:t>
            </a:r>
          </a:p>
          <a:p>
            <a:pPr lvl="1"/>
            <a:r>
              <a:rPr lang="en-US" sz="2600" dirty="0"/>
              <a:t>June 29th	Bye</a:t>
            </a:r>
          </a:p>
          <a:p>
            <a:pPr marL="57150" indent="0">
              <a:buNone/>
            </a:pPr>
            <a:r>
              <a:rPr lang="en-US" sz="2800" b="1" dirty="0"/>
              <a:t>Last Chance Meet </a:t>
            </a:r>
            <a:r>
              <a:rPr lang="en-US" sz="2400" dirty="0"/>
              <a:t>– July 2nd @ LaPorte High School</a:t>
            </a:r>
          </a:p>
          <a:p>
            <a:pPr marL="57150" indent="0">
              <a:buNone/>
            </a:pPr>
            <a:r>
              <a:rPr lang="en-US" sz="2800" b="1" dirty="0"/>
              <a:t>Champ Series Meets</a:t>
            </a:r>
            <a:r>
              <a:rPr lang="en-US" sz="2400" dirty="0"/>
              <a:t>: </a:t>
            </a:r>
          </a:p>
          <a:p>
            <a:pPr marL="800100" lvl="1"/>
            <a:r>
              <a:rPr lang="en-US" sz="2000" dirty="0"/>
              <a:t>July 6th – Reserve Meet @ Clear Springs High School</a:t>
            </a:r>
          </a:p>
          <a:p>
            <a:pPr marL="800100" lvl="1"/>
            <a:r>
              <a:rPr lang="en-US" sz="2000" dirty="0"/>
              <a:t>July 7th – Champ Meet @ Clear Springs High School</a:t>
            </a:r>
          </a:p>
          <a:p>
            <a:pPr marL="800100" lvl="1"/>
            <a:endParaRPr lang="en-US" sz="800" dirty="0"/>
          </a:p>
          <a:p>
            <a:pPr marL="57150" indent="0">
              <a:buNone/>
            </a:pPr>
            <a:r>
              <a:rPr lang="en-US" sz="2400" b="1" i="1" dirty="0"/>
              <a:t>TAAF Regional/State Meets – TBD</a:t>
            </a:r>
            <a:endParaRPr lang="en-US" sz="2400" i="1" dirty="0"/>
          </a:p>
        </p:txBody>
      </p:sp>
    </p:spTree>
    <p:extLst>
      <p:ext uri="{BB962C8B-B14F-4D97-AF65-F5344CB8AC3E}">
        <p14:creationId xmlns:p14="http://schemas.microsoft.com/office/powerpoint/2010/main" val="359126430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Support the SEALS</a:t>
            </a:r>
          </a:p>
        </p:txBody>
      </p:sp>
      <p:sp>
        <p:nvSpPr>
          <p:cNvPr id="3" name="Content Placeholder 2"/>
          <p:cNvSpPr>
            <a:spLocks noGrp="1"/>
          </p:cNvSpPr>
          <p:nvPr>
            <p:ph idx="1"/>
          </p:nvPr>
        </p:nvSpPr>
        <p:spPr>
          <a:xfrm>
            <a:off x="228600" y="1380246"/>
            <a:ext cx="8686800" cy="5172954"/>
          </a:xfrm>
        </p:spPr>
        <p:txBody>
          <a:bodyPr>
            <a:normAutofit/>
          </a:bodyPr>
          <a:lstStyle/>
          <a:p>
            <a:pPr>
              <a:spcBef>
                <a:spcPts val="1200"/>
              </a:spcBef>
              <a:spcAft>
                <a:spcPts val="600"/>
              </a:spcAft>
            </a:pPr>
            <a:r>
              <a:rPr lang="en-US" dirty="0"/>
              <a:t>The SEALS will hold multiple voluntary fundraising activities throughout the season. There is no expectation that you participate, but all support is appreciated. </a:t>
            </a:r>
          </a:p>
          <a:p>
            <a:pPr marL="857250" lvl="1" indent="-457200">
              <a:spcBef>
                <a:spcPts val="1200"/>
              </a:spcBef>
              <a:spcAft>
                <a:spcPts val="600"/>
              </a:spcAft>
            </a:pPr>
            <a:r>
              <a:rPr lang="en-US" dirty="0"/>
              <a:t>Jimmy Changas April 23</a:t>
            </a:r>
            <a:r>
              <a:rPr lang="en-US" baseline="30000" dirty="0"/>
              <a:t>th</a:t>
            </a:r>
            <a:endParaRPr lang="en-US" dirty="0"/>
          </a:p>
          <a:p>
            <a:pPr marL="857250" lvl="1" indent="-457200">
              <a:spcBef>
                <a:spcPts val="1200"/>
              </a:spcBef>
              <a:spcAft>
                <a:spcPts val="600"/>
              </a:spcAft>
            </a:pPr>
            <a:r>
              <a:rPr lang="en-US" dirty="0"/>
              <a:t>Center Street Nutrition TBN</a:t>
            </a:r>
          </a:p>
          <a:p>
            <a:pPr marL="857250" lvl="1" indent="-457200">
              <a:spcBef>
                <a:spcPts val="1200"/>
              </a:spcBef>
              <a:spcAft>
                <a:spcPts val="600"/>
              </a:spcAft>
            </a:pPr>
            <a:r>
              <a:rPr lang="en-US" dirty="0"/>
              <a:t>A.K.A Arcade TBN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7742" y="68262"/>
            <a:ext cx="720544" cy="1021292"/>
          </a:xfrm>
          <a:prstGeom prst="rect">
            <a:avLst/>
          </a:prstGeom>
        </p:spPr>
      </p:pic>
    </p:spTree>
    <p:extLst>
      <p:ext uri="{BB962C8B-B14F-4D97-AF65-F5344CB8AC3E}">
        <p14:creationId xmlns:p14="http://schemas.microsoft.com/office/powerpoint/2010/main" val="200896347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Support the SEALS</a:t>
            </a:r>
          </a:p>
        </p:txBody>
      </p:sp>
      <p:sp>
        <p:nvSpPr>
          <p:cNvPr id="3" name="Content Placeholder 2"/>
          <p:cNvSpPr>
            <a:spLocks noGrp="1"/>
          </p:cNvSpPr>
          <p:nvPr>
            <p:ph idx="1"/>
          </p:nvPr>
        </p:nvSpPr>
        <p:spPr>
          <a:xfrm>
            <a:off x="228600" y="1380246"/>
            <a:ext cx="8686800" cy="5096754"/>
          </a:xfrm>
        </p:spPr>
        <p:txBody>
          <a:bodyPr>
            <a:normAutofit fontScale="77500" lnSpcReduction="20000"/>
          </a:bodyPr>
          <a:lstStyle/>
          <a:p>
            <a:pPr marL="0" indent="0" algn="ctr">
              <a:spcBef>
                <a:spcPts val="1200"/>
              </a:spcBef>
              <a:spcAft>
                <a:spcPts val="600"/>
              </a:spcAft>
              <a:buNone/>
            </a:pPr>
            <a:r>
              <a:rPr lang="en-US" sz="4300" b="1" dirty="0"/>
              <a:t>Sponsorships</a:t>
            </a:r>
          </a:p>
          <a:p>
            <a:pPr>
              <a:spcBef>
                <a:spcPts val="1200"/>
              </a:spcBef>
              <a:spcAft>
                <a:spcPts val="600"/>
              </a:spcAft>
            </a:pPr>
            <a:r>
              <a:rPr lang="en-US" sz="3900" dirty="0"/>
              <a:t>Are you interested in being a SEALS Sponsor? </a:t>
            </a:r>
          </a:p>
          <a:p>
            <a:pPr>
              <a:spcBef>
                <a:spcPts val="1200"/>
              </a:spcBef>
              <a:spcAft>
                <a:spcPts val="600"/>
              </a:spcAft>
            </a:pPr>
            <a:r>
              <a:rPr lang="en-US" sz="3900" dirty="0"/>
              <a:t>Do you know of a company that would like to sponsor the SEALS? </a:t>
            </a:r>
          </a:p>
          <a:p>
            <a:pPr>
              <a:spcBef>
                <a:spcPts val="1200"/>
              </a:spcBef>
              <a:spcAft>
                <a:spcPts val="600"/>
              </a:spcAft>
            </a:pPr>
            <a:r>
              <a:rPr lang="en-US" sz="3900" dirty="0"/>
              <a:t>Does your company match gifts to your volunteer hours?</a:t>
            </a:r>
          </a:p>
          <a:p>
            <a:pPr>
              <a:spcBef>
                <a:spcPts val="1200"/>
              </a:spcBef>
              <a:spcAft>
                <a:spcPts val="600"/>
              </a:spcAft>
            </a:pPr>
            <a:r>
              <a:rPr lang="en-US" sz="3900" dirty="0"/>
              <a:t>Logo on our website. As well as other opportunities available</a:t>
            </a:r>
          </a:p>
          <a:p>
            <a:pPr>
              <a:spcBef>
                <a:spcPts val="1200"/>
              </a:spcBef>
              <a:spcAft>
                <a:spcPts val="600"/>
              </a:spcAft>
            </a:pPr>
            <a:r>
              <a:rPr lang="en-US" sz="3900" dirty="0"/>
              <a:t>Speak to a Board Member for more information!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7742" y="68262"/>
            <a:ext cx="720544" cy="1021292"/>
          </a:xfrm>
          <a:prstGeom prst="rect">
            <a:avLst/>
          </a:prstGeom>
        </p:spPr>
      </p:pic>
    </p:spTree>
    <p:extLst>
      <p:ext uri="{BB962C8B-B14F-4D97-AF65-F5344CB8AC3E}">
        <p14:creationId xmlns:p14="http://schemas.microsoft.com/office/powerpoint/2010/main" val="83781310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9BCC-5CD0-CC65-912B-DAE60FB87281}"/>
              </a:ext>
            </a:extLst>
          </p:cNvPr>
          <p:cNvSpPr>
            <a:spLocks noGrp="1"/>
          </p:cNvSpPr>
          <p:nvPr>
            <p:ph type="ctrTitle"/>
          </p:nvPr>
        </p:nvSpPr>
        <p:spPr>
          <a:xfrm>
            <a:off x="76200" y="0"/>
            <a:ext cx="8686800" cy="1470025"/>
          </a:xfrm>
        </p:spPr>
        <p:txBody>
          <a:bodyPr/>
          <a:lstStyle/>
          <a:p>
            <a:r>
              <a:rPr lang="en-US" dirty="0">
                <a:solidFill>
                  <a:srgbClr val="00FF00"/>
                </a:solidFill>
              </a:rPr>
              <a:t>2024 DEER PARK SEALS SWIM TEAM</a:t>
            </a:r>
          </a:p>
        </p:txBody>
      </p:sp>
      <p:sp>
        <p:nvSpPr>
          <p:cNvPr id="3" name="Subtitle 2">
            <a:extLst>
              <a:ext uri="{FF2B5EF4-FFF2-40B4-BE49-F238E27FC236}">
                <a16:creationId xmlns:a16="http://schemas.microsoft.com/office/drawing/2014/main" id="{A30E6553-5AC8-0C86-30D7-6566AC076133}"/>
              </a:ext>
            </a:extLst>
          </p:cNvPr>
          <p:cNvSpPr>
            <a:spLocks noGrp="1"/>
          </p:cNvSpPr>
          <p:nvPr>
            <p:ph type="subTitle" idx="1"/>
          </p:nvPr>
        </p:nvSpPr>
        <p:spPr>
          <a:xfrm>
            <a:off x="533400" y="1828800"/>
            <a:ext cx="7924800" cy="1806576"/>
          </a:xfrm>
        </p:spPr>
        <p:txBody>
          <a:bodyPr>
            <a:noAutofit/>
          </a:bodyPr>
          <a:lstStyle/>
          <a:p>
            <a:r>
              <a:rPr lang="en-US" sz="8000" dirty="0">
                <a:solidFill>
                  <a:srgbClr val="00FF00"/>
                </a:solidFill>
              </a:rPr>
              <a:t>ANY QUESTIONS???</a:t>
            </a:r>
          </a:p>
        </p:txBody>
      </p:sp>
    </p:spTree>
    <p:extLst>
      <p:ext uri="{BB962C8B-B14F-4D97-AF65-F5344CB8AC3E}">
        <p14:creationId xmlns:p14="http://schemas.microsoft.com/office/powerpoint/2010/main" val="385176330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2023 Board of Directors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3833295"/>
              </p:ext>
            </p:extLst>
          </p:nvPr>
        </p:nvGraphicFramePr>
        <p:xfrm>
          <a:off x="1257300" y="1600200"/>
          <a:ext cx="6629400" cy="4632957"/>
        </p:xfrm>
        <a:graphic>
          <a:graphicData uri="http://schemas.openxmlformats.org/drawingml/2006/table">
            <a:tbl>
              <a:tblPr bandRow="1">
                <a:tableStyleId>{5C22544A-7EE6-4342-B048-85BDC9FD1C3A}</a:tableStyleId>
              </a:tblPr>
              <a:tblGrid>
                <a:gridCol w="3314700">
                  <a:extLst>
                    <a:ext uri="{9D8B030D-6E8A-4147-A177-3AD203B41FA5}">
                      <a16:colId xmlns:a16="http://schemas.microsoft.com/office/drawing/2014/main" val="20000"/>
                    </a:ext>
                  </a:extLst>
                </a:gridCol>
                <a:gridCol w="3314700">
                  <a:extLst>
                    <a:ext uri="{9D8B030D-6E8A-4147-A177-3AD203B41FA5}">
                      <a16:colId xmlns:a16="http://schemas.microsoft.com/office/drawing/2014/main" val="20001"/>
                    </a:ext>
                  </a:extLst>
                </a:gridCol>
              </a:tblGrid>
              <a:tr h="387927">
                <a:tc>
                  <a:txBody>
                    <a:bodyPr/>
                    <a:lstStyle/>
                    <a:p>
                      <a:pPr marL="0" indent="0" algn="l">
                        <a:buNone/>
                      </a:pPr>
                      <a:r>
                        <a:rPr lang="en-US" sz="1800" dirty="0"/>
                        <a:t>Robert Smith</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President</a:t>
                      </a:r>
                    </a:p>
                  </a:txBody>
                  <a:tcPr>
                    <a:solidFill>
                      <a:schemeClr val="bg2"/>
                    </a:solidFill>
                  </a:tcPr>
                </a:tc>
                <a:extLst>
                  <a:ext uri="{0D108BD9-81ED-4DB2-BD59-A6C34878D82A}">
                    <a16:rowId xmlns:a16="http://schemas.microsoft.com/office/drawing/2014/main" val="10000"/>
                  </a:ext>
                </a:extLst>
              </a:tr>
              <a:tr h="387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Valentina McClellan </a:t>
                      </a:r>
                    </a:p>
                  </a:txBody>
                  <a:tcPr>
                    <a:solidFill>
                      <a:schemeClr val="bg2"/>
                    </a:solidFill>
                  </a:tcPr>
                </a:tc>
                <a:tc>
                  <a:txBody>
                    <a:bodyPr/>
                    <a:lstStyle/>
                    <a:p>
                      <a:r>
                        <a:rPr lang="en-US" sz="1800" dirty="0"/>
                        <a:t>Vice President</a:t>
                      </a:r>
                      <a:endParaRPr lang="en-US" sz="1800" baseline="0" dirty="0"/>
                    </a:p>
                  </a:txBody>
                  <a:tcPr>
                    <a:solidFill>
                      <a:schemeClr val="bg2"/>
                    </a:solidFill>
                  </a:tcPr>
                </a:tc>
                <a:extLst>
                  <a:ext uri="{0D108BD9-81ED-4DB2-BD59-A6C34878D82A}">
                    <a16:rowId xmlns:a16="http://schemas.microsoft.com/office/drawing/2014/main" val="10001"/>
                  </a:ext>
                </a:extLst>
              </a:tr>
              <a:tr h="387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Heather Lopez</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Secretary</a:t>
                      </a:r>
                    </a:p>
                  </a:txBody>
                  <a:tcPr>
                    <a:solidFill>
                      <a:schemeClr val="bg2"/>
                    </a:solidFill>
                  </a:tcPr>
                </a:tc>
                <a:extLst>
                  <a:ext uri="{0D108BD9-81ED-4DB2-BD59-A6C34878D82A}">
                    <a16:rowId xmlns:a16="http://schemas.microsoft.com/office/drawing/2014/main" val="10002"/>
                  </a:ext>
                </a:extLst>
              </a:tr>
              <a:tr h="387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Melissa </a:t>
                      </a:r>
                      <a:r>
                        <a:rPr lang="en-US" sz="1800" dirty="0" err="1"/>
                        <a:t>Kingan</a:t>
                      </a:r>
                      <a:endParaRPr lang="en-US" sz="1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Treasurer </a:t>
                      </a:r>
                    </a:p>
                  </a:txBody>
                  <a:tcPr>
                    <a:solidFill>
                      <a:schemeClr val="bg2"/>
                    </a:solidFill>
                  </a:tcPr>
                </a:tc>
                <a:extLst>
                  <a:ext uri="{0D108BD9-81ED-4DB2-BD59-A6C34878D82A}">
                    <a16:rowId xmlns:a16="http://schemas.microsoft.com/office/drawing/2014/main" val="10003"/>
                  </a:ext>
                </a:extLst>
              </a:tr>
              <a:tr h="387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Abbie Turner</a:t>
                      </a:r>
                    </a:p>
                  </a:txBody>
                  <a:tcPr>
                    <a:solidFill>
                      <a:schemeClr val="bg2"/>
                    </a:solidFill>
                  </a:tcPr>
                </a:tc>
                <a:tc>
                  <a:txBody>
                    <a:bodyPr/>
                    <a:lstStyle/>
                    <a:p>
                      <a:r>
                        <a:rPr lang="en-US" sz="1800" baseline="0" dirty="0"/>
                        <a:t>Member at Large</a:t>
                      </a:r>
                    </a:p>
                  </a:txBody>
                  <a:tcPr>
                    <a:solidFill>
                      <a:schemeClr val="bg2"/>
                    </a:solidFill>
                  </a:tcPr>
                </a:tc>
                <a:extLst>
                  <a:ext uri="{0D108BD9-81ED-4DB2-BD59-A6C34878D82A}">
                    <a16:rowId xmlns:a16="http://schemas.microsoft.com/office/drawing/2014/main" val="10004"/>
                  </a:ext>
                </a:extLst>
              </a:tr>
              <a:tr h="387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Dina Doebbler</a:t>
                      </a:r>
                    </a:p>
                  </a:txBody>
                  <a:tcPr>
                    <a:solidFill>
                      <a:schemeClr val="bg2"/>
                    </a:solidFill>
                  </a:tcPr>
                </a:tc>
                <a:tc>
                  <a:txBody>
                    <a:bodyPr/>
                    <a:lstStyle/>
                    <a:p>
                      <a:r>
                        <a:rPr lang="en-US" sz="1800" baseline="0" dirty="0"/>
                        <a:t>Member at Large</a:t>
                      </a:r>
                    </a:p>
                  </a:txBody>
                  <a:tcPr>
                    <a:solidFill>
                      <a:schemeClr val="bg2"/>
                    </a:solidFill>
                  </a:tcPr>
                </a:tc>
                <a:extLst>
                  <a:ext uri="{0D108BD9-81ED-4DB2-BD59-A6C34878D82A}">
                    <a16:rowId xmlns:a16="http://schemas.microsoft.com/office/drawing/2014/main" val="10005"/>
                  </a:ext>
                </a:extLst>
              </a:tr>
              <a:tr h="387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Blench Olvera</a:t>
                      </a:r>
                    </a:p>
                  </a:txBody>
                  <a:tcPr>
                    <a:solidFill>
                      <a:schemeClr val="bg2"/>
                    </a:solidFill>
                  </a:tcPr>
                </a:tc>
                <a:tc>
                  <a:txBody>
                    <a:bodyPr/>
                    <a:lstStyle/>
                    <a:p>
                      <a:r>
                        <a:rPr lang="en-US" sz="1800" baseline="0" dirty="0"/>
                        <a:t>Member at Large</a:t>
                      </a:r>
                    </a:p>
                  </a:txBody>
                  <a:tcPr>
                    <a:solidFill>
                      <a:schemeClr val="bg2"/>
                    </a:solidFill>
                  </a:tcPr>
                </a:tc>
                <a:extLst>
                  <a:ext uri="{0D108BD9-81ED-4DB2-BD59-A6C34878D82A}">
                    <a16:rowId xmlns:a16="http://schemas.microsoft.com/office/drawing/2014/main" val="10008"/>
                  </a:ext>
                </a:extLst>
              </a:tr>
              <a:tr h="387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Jeni Bales</a:t>
                      </a:r>
                    </a:p>
                  </a:txBody>
                  <a:tcPr>
                    <a:solidFill>
                      <a:schemeClr val="bg2"/>
                    </a:solidFill>
                  </a:tcPr>
                </a:tc>
                <a:tc>
                  <a:txBody>
                    <a:bodyPr/>
                    <a:lstStyle/>
                    <a:p>
                      <a:r>
                        <a:rPr lang="en-US" sz="1800" baseline="0" dirty="0"/>
                        <a:t>Member at Large</a:t>
                      </a:r>
                    </a:p>
                  </a:txBody>
                  <a:tcPr>
                    <a:solidFill>
                      <a:schemeClr val="bg2"/>
                    </a:solidFill>
                  </a:tcPr>
                </a:tc>
                <a:extLst>
                  <a:ext uri="{0D108BD9-81ED-4DB2-BD59-A6C34878D82A}">
                    <a16:rowId xmlns:a16="http://schemas.microsoft.com/office/drawing/2014/main" val="10009"/>
                  </a:ext>
                </a:extLst>
              </a:tr>
              <a:tr h="387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Juan Gonzalez</a:t>
                      </a:r>
                    </a:p>
                  </a:txBody>
                  <a:tcPr>
                    <a:solidFill>
                      <a:schemeClr val="bg2"/>
                    </a:solidFill>
                  </a:tcPr>
                </a:tc>
                <a:tc>
                  <a:txBody>
                    <a:bodyPr/>
                    <a:lstStyle/>
                    <a:p>
                      <a:r>
                        <a:rPr lang="en-US" sz="1800" baseline="0" dirty="0"/>
                        <a:t>Member at Large</a:t>
                      </a:r>
                    </a:p>
                  </a:txBody>
                  <a:tcPr>
                    <a:solidFill>
                      <a:schemeClr val="bg2"/>
                    </a:solidFill>
                  </a:tcPr>
                </a:tc>
                <a:extLst>
                  <a:ext uri="{0D108BD9-81ED-4DB2-BD59-A6C34878D82A}">
                    <a16:rowId xmlns:a16="http://schemas.microsoft.com/office/drawing/2014/main" val="10011"/>
                  </a:ext>
                </a:extLst>
              </a:tr>
              <a:tr h="387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Tony Rodriguez</a:t>
                      </a:r>
                    </a:p>
                  </a:txBody>
                  <a:tcPr>
                    <a:solidFill>
                      <a:schemeClr val="bg2"/>
                    </a:solidFill>
                  </a:tcPr>
                </a:tc>
                <a:tc>
                  <a:txBody>
                    <a:bodyPr/>
                    <a:lstStyle/>
                    <a:p>
                      <a:r>
                        <a:rPr lang="en-US" sz="1800" baseline="0" dirty="0"/>
                        <a:t>Member at Large</a:t>
                      </a:r>
                    </a:p>
                  </a:txBody>
                  <a:tcPr>
                    <a:solidFill>
                      <a:schemeClr val="bg2"/>
                    </a:solidFill>
                  </a:tcPr>
                </a:tc>
                <a:extLst>
                  <a:ext uri="{0D108BD9-81ED-4DB2-BD59-A6C34878D82A}">
                    <a16:rowId xmlns:a16="http://schemas.microsoft.com/office/drawing/2014/main" val="10013"/>
                  </a:ext>
                </a:extLst>
              </a:tr>
              <a:tr h="387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solidFill>
                      <a:schemeClr val="bg2"/>
                    </a:solidFill>
                  </a:tcPr>
                </a:tc>
                <a:tc>
                  <a:txBody>
                    <a:bodyPr/>
                    <a:lstStyle/>
                    <a:p>
                      <a:endParaRPr lang="en-US" sz="1800" baseline="0" dirty="0"/>
                    </a:p>
                  </a:txBody>
                  <a:tcPr>
                    <a:solidFill>
                      <a:schemeClr val="bg2"/>
                    </a:solidFill>
                  </a:tcPr>
                </a:tc>
                <a:extLst>
                  <a:ext uri="{0D108BD9-81ED-4DB2-BD59-A6C34878D82A}">
                    <a16:rowId xmlns:a16="http://schemas.microsoft.com/office/drawing/2014/main" val="2968532336"/>
                  </a:ext>
                </a:extLst>
              </a:tr>
              <a:tr h="228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solidFill>
                      <a:schemeClr val="bg2"/>
                    </a:solidFill>
                  </a:tcPr>
                </a:tc>
                <a:tc>
                  <a:txBody>
                    <a:bodyPr/>
                    <a:lstStyle/>
                    <a:p>
                      <a:endParaRPr lang="en-US" sz="1800" baseline="0" dirty="0"/>
                    </a:p>
                  </a:txBody>
                  <a:tcPr>
                    <a:solidFill>
                      <a:schemeClr val="bg2"/>
                    </a:solidFill>
                  </a:tcPr>
                </a:tc>
                <a:extLst>
                  <a:ext uri="{0D108BD9-81ED-4DB2-BD59-A6C34878D82A}">
                    <a16:rowId xmlns:a16="http://schemas.microsoft.com/office/drawing/2014/main" val="4065403199"/>
                  </a:ext>
                </a:extLst>
              </a:tr>
            </a:tbl>
          </a:graphicData>
        </a:graphic>
      </p:graphicFrame>
    </p:spTree>
    <p:extLst>
      <p:ext uri="{BB962C8B-B14F-4D97-AF65-F5344CB8AC3E}">
        <p14:creationId xmlns:p14="http://schemas.microsoft.com/office/powerpoint/2010/main" val="216456687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Junior Coaches</a:t>
            </a:r>
          </a:p>
        </p:txBody>
      </p:sp>
      <p:sp>
        <p:nvSpPr>
          <p:cNvPr id="3" name="Content Placeholder 2"/>
          <p:cNvSpPr>
            <a:spLocks noGrp="1"/>
          </p:cNvSpPr>
          <p:nvPr>
            <p:ph idx="1"/>
          </p:nvPr>
        </p:nvSpPr>
        <p:spPr/>
        <p:txBody>
          <a:bodyPr/>
          <a:lstStyle/>
          <a:p>
            <a:pPr marL="0" indent="0">
              <a:buNone/>
            </a:pPr>
            <a:r>
              <a:rPr lang="en-US" sz="2400" dirty="0"/>
              <a:t>Junior Coaches are experienced swimmers ages 13 – 17 that will assist our Coaches during practice and at swim meets.</a:t>
            </a:r>
          </a:p>
          <a:p>
            <a:pPr marL="0" indent="0">
              <a:buNone/>
            </a:pPr>
            <a:r>
              <a:rPr lang="en-US" sz="2400" dirty="0"/>
              <a:t>They will be assigned to a lane and will be in the water spaced out to help swimmers with:</a:t>
            </a:r>
          </a:p>
          <a:p>
            <a:r>
              <a:rPr lang="en-US" sz="2400" dirty="0"/>
              <a:t>Understanding and following Instructions</a:t>
            </a:r>
          </a:p>
          <a:p>
            <a:r>
              <a:rPr lang="en-US" sz="2400" dirty="0"/>
              <a:t>Provide One on One assistance if needed</a:t>
            </a:r>
          </a:p>
          <a:p>
            <a:r>
              <a:rPr lang="en-US" sz="2400" dirty="0"/>
              <a:t>Lane Etiquette</a:t>
            </a:r>
          </a:p>
          <a:p>
            <a:r>
              <a:rPr lang="en-US" sz="2400" dirty="0"/>
              <a:t>Stroke &amp; Technique Demonstration </a:t>
            </a:r>
          </a:p>
          <a:p>
            <a:r>
              <a:rPr lang="en-US" sz="2400" dirty="0"/>
              <a:t>Organize Relays on deck at meets</a:t>
            </a:r>
          </a:p>
          <a:p>
            <a:r>
              <a:rPr lang="en-US" sz="2400" dirty="0"/>
              <a:t>Assist with understanding swim terms and following sets</a:t>
            </a:r>
          </a:p>
          <a:p>
            <a:endParaRPr lang="en-US" sz="1800" dirty="0"/>
          </a:p>
        </p:txBody>
      </p:sp>
    </p:spTree>
    <p:extLst>
      <p:ext uri="{BB962C8B-B14F-4D97-AF65-F5344CB8AC3E}">
        <p14:creationId xmlns:p14="http://schemas.microsoft.com/office/powerpoint/2010/main" val="154712497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Team Communication</a:t>
            </a:r>
          </a:p>
        </p:txBody>
      </p:sp>
      <p:sp>
        <p:nvSpPr>
          <p:cNvPr id="3" name="Content Placeholder 2"/>
          <p:cNvSpPr>
            <a:spLocks noGrp="1"/>
          </p:cNvSpPr>
          <p:nvPr>
            <p:ph idx="1"/>
          </p:nvPr>
        </p:nvSpPr>
        <p:spPr>
          <a:xfrm>
            <a:off x="228600" y="1380246"/>
            <a:ext cx="8686800" cy="5172954"/>
          </a:xfrm>
        </p:spPr>
        <p:txBody>
          <a:bodyPr>
            <a:normAutofit fontScale="85000" lnSpcReduction="20000"/>
          </a:bodyPr>
          <a:lstStyle/>
          <a:p>
            <a:pPr>
              <a:spcBef>
                <a:spcPts val="600"/>
              </a:spcBef>
              <a:buFont typeface="Wingdings" panose="05000000000000000000" pitchFamily="2" charset="2"/>
              <a:buChar char="Ø"/>
            </a:pPr>
            <a:r>
              <a:rPr lang="en-US" u="sng" dirty="0"/>
              <a:t>Team Website</a:t>
            </a:r>
            <a:r>
              <a:rPr lang="en-US" dirty="0"/>
              <a:t>: </a:t>
            </a:r>
          </a:p>
          <a:p>
            <a:pPr lvl="1">
              <a:spcBef>
                <a:spcPts val="600"/>
              </a:spcBef>
              <a:buFont typeface="Arial" panose="020B0604020202020204" pitchFamily="34" charset="0"/>
              <a:buChar char="•"/>
            </a:pPr>
            <a:r>
              <a:rPr lang="en-US" sz="2400" dirty="0"/>
              <a:t>The best place to find information regarding the SEALS is our website</a:t>
            </a:r>
          </a:p>
          <a:p>
            <a:pPr marL="0" indent="0" algn="ctr">
              <a:spcBef>
                <a:spcPts val="0"/>
              </a:spcBef>
              <a:spcAft>
                <a:spcPts val="600"/>
              </a:spcAft>
              <a:buNone/>
            </a:pPr>
            <a:r>
              <a:rPr lang="en-US" sz="4800" b="1" dirty="0">
                <a:solidFill>
                  <a:srgbClr val="00B0F0"/>
                </a:solidFill>
                <a:effectLst>
                  <a:glow rad="63500">
                    <a:schemeClr val="accent3">
                      <a:satMod val="175000"/>
                      <a:alpha val="40000"/>
                    </a:schemeClr>
                  </a:glow>
                  <a:outerShdw blurRad="60007" dist="310007" dir="7680000" sy="30000" kx="1300200" algn="ctr" rotWithShape="0">
                    <a:prstClr val="black">
                      <a:alpha val="32000"/>
                    </a:prstClr>
                  </a:outerShdw>
                </a:effectLst>
                <a:hlinkClick r:id="rId2"/>
              </a:rPr>
              <a:t>www.deerparkseals.or</a:t>
            </a:r>
            <a:r>
              <a:rPr lang="en-US" sz="4800" b="1" dirty="0">
                <a:solidFill>
                  <a:srgbClr val="00B0F0"/>
                </a:solidFill>
                <a:effectLst>
                  <a:glow rad="63500">
                    <a:schemeClr val="accent3">
                      <a:satMod val="175000"/>
                      <a:alpha val="40000"/>
                    </a:schemeClr>
                  </a:glow>
                </a:effectLst>
                <a:hlinkClick r:id="rId2"/>
              </a:rPr>
              <a:t>g</a:t>
            </a:r>
            <a:endParaRPr lang="en-US" sz="4800" b="1" dirty="0">
              <a:solidFill>
                <a:srgbClr val="00B0F0"/>
              </a:solidFill>
              <a:effectLst>
                <a:glow rad="63500">
                  <a:schemeClr val="accent3">
                    <a:satMod val="175000"/>
                    <a:alpha val="40000"/>
                  </a:schemeClr>
                </a:glow>
              </a:effectLst>
            </a:endParaRPr>
          </a:p>
          <a:p>
            <a:pPr>
              <a:buFont typeface="Wingdings" panose="05000000000000000000" pitchFamily="2" charset="2"/>
              <a:buChar char="Ø"/>
            </a:pPr>
            <a:r>
              <a:rPr lang="en-US" u="sng" dirty="0">
                <a:effectLst/>
              </a:rPr>
              <a:t>E-mail</a:t>
            </a:r>
            <a:r>
              <a:rPr lang="en-US" dirty="0">
                <a:effectLst/>
              </a:rPr>
              <a:t> </a:t>
            </a:r>
          </a:p>
          <a:p>
            <a:pPr lvl="1">
              <a:buFont typeface="Arial" panose="020B0604020202020204" pitchFamily="34" charset="0"/>
              <a:buChar char="•"/>
            </a:pPr>
            <a:r>
              <a:rPr lang="en-US" sz="2400" dirty="0">
                <a:effectLst/>
              </a:rPr>
              <a:t>Email will be used extensively to communicate meet and practice information as well as volunteer responsibilities. </a:t>
            </a:r>
          </a:p>
          <a:p>
            <a:pPr marL="457200" lvl="1" indent="0" algn="ctr">
              <a:buNone/>
            </a:pPr>
            <a:r>
              <a:rPr lang="en-US" sz="4700" u="sng" dirty="0">
                <a:solidFill>
                  <a:schemeClr val="bg2">
                    <a:lumMod val="50000"/>
                  </a:schemeClr>
                </a:solidFill>
              </a:rPr>
              <a:t>dpsealsswim89@gmail.com</a:t>
            </a:r>
          </a:p>
          <a:p>
            <a:pPr lvl="1">
              <a:buFont typeface="Arial" panose="020B0604020202020204" pitchFamily="34" charset="0"/>
              <a:buChar char="•"/>
            </a:pPr>
            <a:endParaRPr lang="en-US" sz="2400" dirty="0">
              <a:effectLst/>
            </a:endParaRPr>
          </a:p>
          <a:p>
            <a:pPr>
              <a:buFont typeface="Wingdings" panose="05000000000000000000" pitchFamily="2" charset="2"/>
              <a:buChar char="Ø"/>
            </a:pPr>
            <a:r>
              <a:rPr lang="en-US" u="sng" dirty="0" err="1">
                <a:effectLst/>
              </a:rPr>
              <a:t>SportsYou</a:t>
            </a:r>
            <a:r>
              <a:rPr lang="en-US" u="sng" dirty="0">
                <a:effectLst/>
              </a:rPr>
              <a:t> App</a:t>
            </a:r>
          </a:p>
          <a:p>
            <a:pPr lvl="1">
              <a:buFont typeface="Arial" panose="020B0604020202020204" pitchFamily="34" charset="0"/>
              <a:buChar char="•"/>
            </a:pPr>
            <a:r>
              <a:rPr lang="en-US" sz="2400" dirty="0">
                <a:effectLst/>
              </a:rPr>
              <a:t>Please look for the </a:t>
            </a:r>
            <a:r>
              <a:rPr lang="en-US" sz="2400" dirty="0" err="1">
                <a:effectLst/>
              </a:rPr>
              <a:t>SportsYou</a:t>
            </a:r>
            <a:r>
              <a:rPr lang="en-US" sz="2400" dirty="0">
                <a:effectLst/>
              </a:rPr>
              <a:t> App in Google Play or Apple Store.</a:t>
            </a:r>
          </a:p>
          <a:p>
            <a:pPr lvl="1">
              <a:buFont typeface="Arial" panose="020B0604020202020204" pitchFamily="34" charset="0"/>
              <a:buChar char="•"/>
            </a:pPr>
            <a:r>
              <a:rPr lang="en-US" sz="2400" dirty="0"/>
              <a:t>Deer Park Seals Team Access code:</a:t>
            </a:r>
          </a:p>
          <a:p>
            <a:pPr marL="457200" lvl="1" indent="0" algn="ctr">
              <a:buNone/>
            </a:pPr>
            <a:r>
              <a:rPr lang="en-US" sz="4100" b="1" dirty="0">
                <a:solidFill>
                  <a:schemeClr val="tx2">
                    <a:lumMod val="60000"/>
                    <a:lumOff val="40000"/>
                  </a:schemeClr>
                </a:solidFill>
              </a:rPr>
              <a:t>4L69HRNZ</a:t>
            </a:r>
            <a:endParaRPr lang="en-US" sz="4100" b="1" dirty="0">
              <a:solidFill>
                <a:schemeClr val="tx2">
                  <a:lumMod val="60000"/>
                  <a:lumOff val="40000"/>
                </a:schemeClr>
              </a:solidFill>
              <a:effectLst/>
            </a:endParaRPr>
          </a:p>
        </p:txBody>
      </p:sp>
    </p:spTree>
    <p:extLst>
      <p:ext uri="{BB962C8B-B14F-4D97-AF65-F5344CB8AC3E}">
        <p14:creationId xmlns:p14="http://schemas.microsoft.com/office/powerpoint/2010/main" val="427451359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Practice Expectations</a:t>
            </a:r>
          </a:p>
        </p:txBody>
      </p:sp>
      <p:sp>
        <p:nvSpPr>
          <p:cNvPr id="3" name="Content Placeholder 2"/>
          <p:cNvSpPr>
            <a:spLocks noGrp="1"/>
          </p:cNvSpPr>
          <p:nvPr>
            <p:ph idx="1"/>
          </p:nvPr>
        </p:nvSpPr>
        <p:spPr>
          <a:xfrm>
            <a:off x="228600" y="1380246"/>
            <a:ext cx="8686800" cy="5096754"/>
          </a:xfrm>
        </p:spPr>
        <p:txBody>
          <a:bodyPr>
            <a:normAutofit fontScale="92500"/>
          </a:bodyPr>
          <a:lstStyle/>
          <a:p>
            <a:pPr marL="0" indent="0" algn="ctr">
              <a:buNone/>
            </a:pPr>
            <a:r>
              <a:rPr lang="en-US" sz="4300" b="1" dirty="0"/>
              <a:t>Swimmer Safety is our #1 concern!</a:t>
            </a:r>
          </a:p>
          <a:p>
            <a:r>
              <a:rPr lang="en-US" dirty="0"/>
              <a:t>No unsafe behavior will be tolerated</a:t>
            </a:r>
          </a:p>
          <a:p>
            <a:pPr lvl="2" indent="-342900"/>
            <a:r>
              <a:rPr lang="en-US" dirty="0"/>
              <a:t>Horseplay</a:t>
            </a:r>
          </a:p>
          <a:p>
            <a:pPr lvl="2" indent="-342900"/>
            <a:r>
              <a:rPr lang="en-US" dirty="0"/>
              <a:t>Running on the pool deck </a:t>
            </a:r>
          </a:p>
          <a:p>
            <a:pPr lvl="2" indent="-342900"/>
            <a:r>
              <a:rPr lang="en-US" dirty="0"/>
              <a:t>Inattention to coaches, board members, or on deck directions </a:t>
            </a:r>
          </a:p>
          <a:p>
            <a:r>
              <a:rPr lang="en-US" dirty="0"/>
              <a:t>Non-swimmers are not allowed on the pool deck during practices</a:t>
            </a:r>
          </a:p>
          <a:p>
            <a:r>
              <a:rPr lang="en-US" dirty="0"/>
              <a:t>The Deer Park Seals Swim Team reserves the right to immediately dismiss any swimmer that does not conduct his or herself in a safe, friendly manner.</a:t>
            </a:r>
          </a:p>
          <a:p>
            <a:pPr marL="0" indent="0">
              <a:buNone/>
            </a:pPr>
            <a:endParaRPr lang="en-US" dirty="0"/>
          </a:p>
          <a:p>
            <a:endParaRPr lang="en-US" dirty="0"/>
          </a:p>
        </p:txBody>
      </p:sp>
    </p:spTree>
    <p:extLst>
      <p:ext uri="{BB962C8B-B14F-4D97-AF65-F5344CB8AC3E}">
        <p14:creationId xmlns:p14="http://schemas.microsoft.com/office/powerpoint/2010/main" val="360701215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Practice Expectations</a:t>
            </a:r>
          </a:p>
        </p:txBody>
      </p:sp>
      <p:sp>
        <p:nvSpPr>
          <p:cNvPr id="3" name="Content Placeholder 2"/>
          <p:cNvSpPr>
            <a:spLocks noGrp="1"/>
          </p:cNvSpPr>
          <p:nvPr>
            <p:ph idx="1"/>
          </p:nvPr>
        </p:nvSpPr>
        <p:spPr>
          <a:xfrm>
            <a:off x="228600" y="1380246"/>
            <a:ext cx="8686800" cy="5249154"/>
          </a:xfrm>
        </p:spPr>
        <p:txBody>
          <a:bodyPr>
            <a:normAutofit fontScale="92500" lnSpcReduction="20000"/>
          </a:bodyPr>
          <a:lstStyle/>
          <a:p>
            <a:pPr marL="0" indent="0" algn="ctr">
              <a:buNone/>
            </a:pPr>
            <a:r>
              <a:rPr lang="en-US" sz="4300" b="1" dirty="0"/>
              <a:t>Personal Equipment</a:t>
            </a:r>
          </a:p>
          <a:p>
            <a:r>
              <a:rPr lang="en-US" u="sng" dirty="0"/>
              <a:t>Competition Swim suit</a:t>
            </a:r>
          </a:p>
          <a:p>
            <a:pPr lvl="1"/>
            <a:r>
              <a:rPr lang="en-US" b="1" i="1" dirty="0"/>
              <a:t>One piece </a:t>
            </a:r>
            <a:r>
              <a:rPr lang="en-US" dirty="0"/>
              <a:t>suit for girls, jammer or brief for boys</a:t>
            </a:r>
          </a:p>
          <a:p>
            <a:pPr lvl="1"/>
            <a:r>
              <a:rPr lang="en-US" dirty="0"/>
              <a:t>Team suit will be provided, practice suit(s) are recommended.  </a:t>
            </a:r>
            <a:endParaRPr lang="en-US" b="1" dirty="0">
              <a:solidFill>
                <a:srgbClr val="FF0000"/>
              </a:solidFill>
            </a:endParaRPr>
          </a:p>
          <a:p>
            <a:r>
              <a:rPr lang="en-US" u="sng" dirty="0"/>
              <a:t>Swim Cap </a:t>
            </a:r>
            <a:r>
              <a:rPr lang="en-US" dirty="0"/>
              <a:t> </a:t>
            </a:r>
          </a:p>
          <a:p>
            <a:pPr lvl="1"/>
            <a:r>
              <a:rPr lang="en-US" dirty="0"/>
              <a:t>Team cap will be provided after registration</a:t>
            </a:r>
          </a:p>
          <a:p>
            <a:pPr lvl="1"/>
            <a:r>
              <a:rPr lang="en-US" dirty="0"/>
              <a:t>If you have not received your cap, please let your coach know</a:t>
            </a:r>
          </a:p>
          <a:p>
            <a:r>
              <a:rPr lang="en-US" u="sng" dirty="0"/>
              <a:t>Goggles</a:t>
            </a:r>
            <a:r>
              <a:rPr lang="en-US" dirty="0"/>
              <a:t> </a:t>
            </a:r>
          </a:p>
          <a:p>
            <a:pPr lvl="1"/>
            <a:r>
              <a:rPr lang="en-US" dirty="0"/>
              <a:t>Goggles will be available for sale, see a board member for more information</a:t>
            </a:r>
          </a:p>
          <a:p>
            <a:pPr marL="0" indent="0">
              <a:buNone/>
            </a:pPr>
            <a:endParaRPr lang="en-US" dirty="0"/>
          </a:p>
          <a:p>
            <a:endParaRPr lang="en-US" dirty="0"/>
          </a:p>
        </p:txBody>
      </p:sp>
    </p:spTree>
    <p:extLst>
      <p:ext uri="{BB962C8B-B14F-4D97-AF65-F5344CB8AC3E}">
        <p14:creationId xmlns:p14="http://schemas.microsoft.com/office/powerpoint/2010/main" val="313961282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00"/>
                </a:solidFill>
              </a:rPr>
              <a:t>Practice Expectations</a:t>
            </a:r>
          </a:p>
        </p:txBody>
      </p:sp>
      <p:sp>
        <p:nvSpPr>
          <p:cNvPr id="3" name="Content Placeholder 2"/>
          <p:cNvSpPr>
            <a:spLocks noGrp="1"/>
          </p:cNvSpPr>
          <p:nvPr>
            <p:ph idx="1"/>
          </p:nvPr>
        </p:nvSpPr>
        <p:spPr>
          <a:xfrm>
            <a:off x="228600" y="1380246"/>
            <a:ext cx="8686800" cy="5096754"/>
          </a:xfrm>
        </p:spPr>
        <p:txBody>
          <a:bodyPr>
            <a:normAutofit/>
          </a:bodyPr>
          <a:lstStyle/>
          <a:p>
            <a:pPr marL="0" indent="0" algn="ctr">
              <a:buNone/>
            </a:pPr>
            <a:endParaRPr lang="en-US" sz="1800" b="1" dirty="0"/>
          </a:p>
          <a:p>
            <a:pPr marL="0" indent="0" algn="ctr">
              <a:buNone/>
            </a:pPr>
            <a:r>
              <a:rPr lang="en-US" sz="4300" b="1" dirty="0"/>
              <a:t>Arrive on time</a:t>
            </a:r>
          </a:p>
          <a:p>
            <a:pPr marL="0" indent="0" algn="ctr">
              <a:buNone/>
            </a:pPr>
            <a:r>
              <a:rPr lang="en-US" sz="4300" b="1" dirty="0"/>
              <a:t>Have all required gear ready</a:t>
            </a:r>
          </a:p>
          <a:p>
            <a:pPr marL="0" indent="0" algn="ctr">
              <a:buNone/>
            </a:pPr>
            <a:r>
              <a:rPr lang="en-US" sz="4300" b="1" dirty="0"/>
              <a:t>Ready to focus</a:t>
            </a:r>
          </a:p>
          <a:p>
            <a:pPr marL="0" indent="0" algn="ctr">
              <a:buNone/>
            </a:pPr>
            <a:r>
              <a:rPr lang="en-US" sz="4300" b="1" dirty="0"/>
              <a:t>Great attitude</a:t>
            </a:r>
          </a:p>
          <a:p>
            <a:pPr marL="0" indent="0" algn="ctr">
              <a:buNone/>
            </a:pPr>
            <a:r>
              <a:rPr lang="en-US" sz="4300" b="1" dirty="0"/>
              <a:t>And most of all….HAVE FUN!</a:t>
            </a:r>
          </a:p>
          <a:p>
            <a:pPr marL="0" indent="0" algn="ctr">
              <a:buNone/>
            </a:pPr>
            <a:endParaRPr lang="en-US" sz="4300" b="1" dirty="0"/>
          </a:p>
          <a:p>
            <a:pPr marL="0" indent="0">
              <a:buNone/>
            </a:pPr>
            <a:endParaRPr lang="en-US" dirty="0"/>
          </a:p>
          <a:p>
            <a:endParaRPr lang="en-US" dirty="0"/>
          </a:p>
        </p:txBody>
      </p:sp>
    </p:spTree>
    <p:extLst>
      <p:ext uri="{BB962C8B-B14F-4D97-AF65-F5344CB8AC3E}">
        <p14:creationId xmlns:p14="http://schemas.microsoft.com/office/powerpoint/2010/main" val="265514632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Pro_WaterWavesVideo">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PresentationPro_WaterWavesVideo</Template>
  <TotalTime>0</TotalTime>
  <Words>2478</Words>
  <Application>Microsoft Office PowerPoint</Application>
  <PresentationFormat>On-screen Show (4:3)</PresentationFormat>
  <Paragraphs>273</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Open Sans</vt:lpstr>
      <vt:lpstr>Wingdings</vt:lpstr>
      <vt:lpstr>PresentationPro_WaterWavesVideo</vt:lpstr>
      <vt:lpstr>PowerPoint Presentation</vt:lpstr>
      <vt:lpstr>SEALS Goal</vt:lpstr>
      <vt:lpstr>SEALS Overview</vt:lpstr>
      <vt:lpstr>2023 Board of Directors</vt:lpstr>
      <vt:lpstr>Junior Coaches</vt:lpstr>
      <vt:lpstr>Team Communication</vt:lpstr>
      <vt:lpstr>Practice Expectations</vt:lpstr>
      <vt:lpstr>Practice Expectations</vt:lpstr>
      <vt:lpstr>Practice Expectations</vt:lpstr>
      <vt:lpstr>Practice Expectations</vt:lpstr>
      <vt:lpstr>Parent Expectations</vt:lpstr>
      <vt:lpstr>Practice Expectations</vt:lpstr>
      <vt:lpstr>Swimmer Files</vt:lpstr>
      <vt:lpstr>2024 Team Suit</vt:lpstr>
      <vt:lpstr>MERCH STORE</vt:lpstr>
      <vt:lpstr>Volunteers</vt:lpstr>
      <vt:lpstr>Volunteer Sign-Up</vt:lpstr>
      <vt:lpstr>Volunteer Sign-Up</vt:lpstr>
      <vt:lpstr>Let’s Practice!</vt:lpstr>
      <vt:lpstr>Volunteer Committees</vt:lpstr>
      <vt:lpstr>OFFICIALS TRAININGS</vt:lpstr>
      <vt:lpstr>Swim Meets</vt:lpstr>
      <vt:lpstr>Swim Meets</vt:lpstr>
      <vt:lpstr>Swim Meet Sign-up</vt:lpstr>
      <vt:lpstr>Let’s Practice!</vt:lpstr>
      <vt:lpstr>Swim Meet – A TEAM EVENT</vt:lpstr>
      <vt:lpstr>Meet Day Procedures</vt:lpstr>
      <vt:lpstr>Meet Day Procedures</vt:lpstr>
      <vt:lpstr>Champ/Reserve Times</vt:lpstr>
      <vt:lpstr>Meets</vt:lpstr>
      <vt:lpstr>Support the SEALS</vt:lpstr>
      <vt:lpstr>Support the SEALS</vt:lpstr>
      <vt:lpstr>2024 DEER PARK SEALS SWIM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2017-05-13T02:10:30Z</dcterms:created>
  <dcterms:modified xsi:type="dcterms:W3CDTF">2024-04-24T15:41:47Z</dcterms:modified>
  <cp:version/>
</cp:coreProperties>
</file>